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82" r:id="rId5"/>
    <p:sldId id="305" r:id="rId6"/>
    <p:sldId id="306" r:id="rId7"/>
    <p:sldId id="307" r:id="rId8"/>
    <p:sldId id="308" r:id="rId9"/>
    <p:sldId id="333" r:id="rId10"/>
    <p:sldId id="309" r:id="rId11"/>
    <p:sldId id="310" r:id="rId12"/>
    <p:sldId id="334" r:id="rId13"/>
    <p:sldId id="335" r:id="rId14"/>
    <p:sldId id="336" r:id="rId15"/>
    <p:sldId id="345" r:id="rId16"/>
    <p:sldId id="344" r:id="rId17"/>
    <p:sldId id="343" r:id="rId18"/>
    <p:sldId id="342" r:id="rId19"/>
    <p:sldId id="347" r:id="rId20"/>
    <p:sldId id="355" r:id="rId21"/>
    <p:sldId id="341" r:id="rId22"/>
    <p:sldId id="340" r:id="rId23"/>
    <p:sldId id="339" r:id="rId24"/>
    <p:sldId id="337" r:id="rId25"/>
    <p:sldId id="353" r:id="rId26"/>
    <p:sldId id="352" r:id="rId27"/>
    <p:sldId id="356" r:id="rId28"/>
    <p:sldId id="350" r:id="rId29"/>
    <p:sldId id="349" r:id="rId30"/>
    <p:sldId id="348" r:id="rId31"/>
    <p:sldId id="338" r:id="rId32"/>
    <p:sldId id="354" r:id="rId33"/>
    <p:sldId id="33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 Mahrooqi, Al Mutasem UWZ4" initials="AMAMU" lastIdx="1" clrIdx="0">
    <p:extLst>
      <p:ext uri="{19B8F6BF-5375-455C-9EA6-DF929625EA0E}">
        <p15:presenceInfo xmlns:p15="http://schemas.microsoft.com/office/powerpoint/2012/main" userId="S::AlMutasem.AMA.AlMahrooqi@pdo.co.om::6429f863-105c-4fb8-be4e-2094f749133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91D"/>
    <a:srgbClr val="FFFC00"/>
    <a:srgbClr val="EAEAEA"/>
    <a:srgbClr val="F2F3D7"/>
    <a:srgbClr val="0000FF"/>
    <a:srgbClr val="24A316"/>
    <a:srgbClr val="16942A"/>
    <a:srgbClr val="FDD6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89659" autoAdjust="0"/>
  </p:normalViewPr>
  <p:slideViewPr>
    <p:cSldViewPr snapToGrid="0" snapToObjects="1">
      <p:cViewPr varScale="1">
        <p:scale>
          <a:sx n="86" d="100"/>
          <a:sy n="86" d="100"/>
        </p:scale>
        <p:origin x="120" y="126"/>
      </p:cViewPr>
      <p:guideLst/>
    </p:cSldViewPr>
  </p:slideViewPr>
  <p:notesTextViewPr>
    <p:cViewPr>
      <p:scale>
        <a:sx n="1" d="1"/>
        <a:sy n="1" d="1"/>
      </p:scale>
      <p:origin x="0" y="0"/>
    </p:cViewPr>
  </p:notesTextViewPr>
  <p:notesViewPr>
    <p:cSldViewPr snapToGrid="0" snapToObjects="1">
      <p:cViewPr varScale="1">
        <p:scale>
          <a:sx n="87" d="100"/>
          <a:sy n="87" d="100"/>
        </p:scale>
        <p:origin x="2988" y="6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B13D376-C7B6-419B-9FF1-F3C32902842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latin typeface="Calibri" panose="020F0502020204030204" pitchFamily="34" charset="0"/>
            </a:endParaRPr>
          </a:p>
        </p:txBody>
      </p:sp>
      <p:sp>
        <p:nvSpPr>
          <p:cNvPr id="3" name="Date Placeholder 2">
            <a:extLst>
              <a:ext uri="{FF2B5EF4-FFF2-40B4-BE49-F238E27FC236}">
                <a16:creationId xmlns:a16="http://schemas.microsoft.com/office/drawing/2014/main" id="{117192C6-1C95-48A1-A4C6-F94F132F0AA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E8341AC-BC74-4FAA-A2BA-136D509060EF}" type="datetimeFigureOut">
              <a:rPr lang="en-US" smtClean="0">
                <a:latin typeface="Calibri" panose="020F0502020204030204" pitchFamily="34" charset="0"/>
              </a:rPr>
              <a:t>21/11/2022</a:t>
            </a:fld>
            <a:endParaRPr lang="en-US" dirty="0">
              <a:latin typeface="Calibri" panose="020F0502020204030204" pitchFamily="34" charset="0"/>
            </a:endParaRPr>
          </a:p>
        </p:txBody>
      </p:sp>
      <p:sp>
        <p:nvSpPr>
          <p:cNvPr id="4" name="Footer Placeholder 3">
            <a:extLst>
              <a:ext uri="{FF2B5EF4-FFF2-40B4-BE49-F238E27FC236}">
                <a16:creationId xmlns:a16="http://schemas.microsoft.com/office/drawing/2014/main" id="{9245D574-C9C3-4949-A04E-C02C11D306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latin typeface="Calibri" panose="020F0502020204030204" pitchFamily="34" charset="0"/>
              </a:rPr>
              <a:t>Confidential - Not to be shared outside of PDO/PDO contractors  </a:t>
            </a:r>
          </a:p>
        </p:txBody>
      </p:sp>
      <p:sp>
        <p:nvSpPr>
          <p:cNvPr id="5" name="Slide Number Placeholder 4">
            <a:extLst>
              <a:ext uri="{FF2B5EF4-FFF2-40B4-BE49-F238E27FC236}">
                <a16:creationId xmlns:a16="http://schemas.microsoft.com/office/drawing/2014/main" id="{0E27CE67-CCF6-43EA-9EB4-FFC01F182A7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A1C225E-C8CB-4D13-B3BD-590B7CA9FD0A}" type="slidenum">
              <a:rPr lang="en-US" smtClean="0">
                <a:latin typeface="Calibri" panose="020F0502020204030204" pitchFamily="34" charset="0"/>
              </a:rPr>
              <a:t>‹#›</a:t>
            </a:fld>
            <a:endParaRPr lang="en-US" dirty="0">
              <a:latin typeface="Calibri" panose="020F0502020204030204" pitchFamily="34" charset="0"/>
            </a:endParaRPr>
          </a:p>
        </p:txBody>
      </p:sp>
    </p:spTree>
    <p:extLst>
      <p:ext uri="{BB962C8B-B14F-4D97-AF65-F5344CB8AC3E}">
        <p14:creationId xmlns:p14="http://schemas.microsoft.com/office/powerpoint/2010/main" val="326799176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panose="020F050202020403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panose="020F0502020204030204" pitchFamily="34" charset="0"/>
              </a:defRPr>
            </a:lvl1pPr>
          </a:lstStyle>
          <a:p>
            <a:fld id="{EF51F27E-834E-4F26-A38E-D9AD78458120}" type="datetimeFigureOut">
              <a:rPr lang="en-US" smtClean="0"/>
              <a:pPr/>
              <a:t>21/11/2022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2"/>
            <a:ext cx="4884516" cy="458787"/>
          </a:xfrm>
          <a:prstGeom prst="rect">
            <a:avLst/>
          </a:prstGeom>
        </p:spPr>
        <p:txBody>
          <a:bodyPr vert="horz" lIns="91440" tIns="45720" rIns="91440" bIns="45720" rtlCol="0" anchor="b"/>
          <a:lstStyle>
            <a:lvl1pPr algn="l">
              <a:defRPr sz="1100">
                <a:latin typeface="Calibri" panose="020F0502020204030204" pitchFamily="34" charset="0"/>
              </a:defRPr>
            </a:lvl1pPr>
          </a:lstStyle>
          <a:p>
            <a:pPr>
              <a:defRPr/>
            </a:pPr>
            <a:r>
              <a:rPr lang="en-US" dirty="0">
                <a:solidFill>
                  <a:srgbClr val="000000"/>
                </a:solidFill>
              </a:rPr>
              <a:t>Confidential - Not to be shared outside of PDO/PDO contractors </a:t>
            </a:r>
          </a:p>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panose="020F0502020204030204" pitchFamily="34" charset="0"/>
              </a:defRPr>
            </a:lvl1pPr>
          </a:lstStyle>
          <a:p>
            <a:fld id="{F88714CE-FB4E-4316-BED5-DE0DF6B1D8E5}" type="slidenum">
              <a:rPr lang="en-US" smtClean="0"/>
              <a:pPr/>
              <a:t>‹#›</a:t>
            </a:fld>
            <a:endParaRPr lang="en-US" dirty="0"/>
          </a:p>
        </p:txBody>
      </p:sp>
    </p:spTree>
    <p:extLst>
      <p:ext uri="{BB962C8B-B14F-4D97-AF65-F5344CB8AC3E}">
        <p14:creationId xmlns:p14="http://schemas.microsoft.com/office/powerpoint/2010/main" val="418336823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Calibri" panose="020F0502020204030204" pitchFamily="34" charset="0"/>
        <a:ea typeface="+mn-ea"/>
        <a:cs typeface="+mn-cs"/>
      </a:defRPr>
    </a:lvl1pPr>
    <a:lvl2pPr marL="457200" algn="l" defTabSz="914400" rtl="0" eaLnBrk="1" latinLnBrk="0" hangingPunct="1">
      <a:defRPr sz="1200" kern="1200">
        <a:solidFill>
          <a:schemeClr val="tx1"/>
        </a:solidFill>
        <a:latin typeface="Calibri" panose="020F0502020204030204" pitchFamily="34" charset="0"/>
        <a:ea typeface="+mn-ea"/>
        <a:cs typeface="+mn-cs"/>
      </a:defRPr>
    </a:lvl2pPr>
    <a:lvl3pPr marL="914400" algn="l" defTabSz="914400" rtl="0" eaLnBrk="1" latinLnBrk="0" hangingPunct="1">
      <a:defRPr sz="1200" kern="1200">
        <a:solidFill>
          <a:schemeClr val="tx1"/>
        </a:solidFill>
        <a:latin typeface="Calibri" panose="020F0502020204030204" pitchFamily="34" charset="0"/>
        <a:ea typeface="+mn-ea"/>
        <a:cs typeface="+mn-cs"/>
      </a:defRPr>
    </a:lvl3pPr>
    <a:lvl4pPr marL="1371600" algn="l" defTabSz="914400" rtl="0" eaLnBrk="1" latinLnBrk="0" hangingPunct="1">
      <a:defRPr sz="1200" kern="1200">
        <a:solidFill>
          <a:schemeClr val="tx1"/>
        </a:solidFill>
        <a:latin typeface="Calibri" panose="020F0502020204030204" pitchFamily="34" charset="0"/>
        <a:ea typeface="+mn-ea"/>
        <a:cs typeface="+mn-cs"/>
      </a:defRPr>
    </a:lvl4pPr>
    <a:lvl5pPr marL="1828800" algn="l" defTabSz="914400" rtl="0" eaLnBrk="1" latinLnBrk="0" hangingPunct="1">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First 4 slides are for guidance only and </a:t>
            </a:r>
            <a:r>
              <a:rPr kumimoji="0" lang="en-US" sz="1200" b="1" i="0" u="none" strike="noStrike" kern="1200" cap="none" spc="0" normalizeH="0" baseline="0" noProof="0" dirty="0">
                <a:ln>
                  <a:noFill/>
                </a:ln>
                <a:solidFill>
                  <a:srgbClr val="000000"/>
                </a:solidFill>
                <a:effectLst/>
                <a:uLnTx/>
                <a:uFillTx/>
                <a:latin typeface="Arial" charset="0"/>
                <a:ea typeface="+mn-ea"/>
                <a:cs typeface="Arial" charset="0"/>
              </a:rPr>
              <a:t>should be removed</a:t>
            </a: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 from the submitted report but used as reference, prior to draft 1 being submitted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charset="0"/>
                <a:ea typeface="+mn-ea"/>
                <a:cs typeface="Arial" charset="0"/>
              </a:rPr>
              <a:t>Slides 5 &amp; 6 are only kept in if it is going to MDIRC </a:t>
            </a:r>
          </a:p>
          <a:p>
            <a:endParaRPr lang="en-US" dirty="0"/>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1</a:t>
            </a:fld>
            <a:endParaRPr lang="en-US" dirty="0"/>
          </a:p>
        </p:txBody>
      </p:sp>
    </p:spTree>
    <p:extLst>
      <p:ext uri="{BB962C8B-B14F-4D97-AF65-F5344CB8AC3E}">
        <p14:creationId xmlns:p14="http://schemas.microsoft.com/office/powerpoint/2010/main" val="24432910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To be answered by medical team. </a:t>
            </a:r>
          </a:p>
        </p:txBody>
      </p:sp>
      <p:sp>
        <p:nvSpPr>
          <p:cNvPr id="4" name="Footer Placeholder 3"/>
          <p:cNvSpPr>
            <a:spLocks noGrp="1"/>
          </p:cNvSpPr>
          <p:nvPr>
            <p:ph type="ftr" sz="quarter" idx="4"/>
          </p:nvPr>
        </p:nvSpPr>
        <p:spPr/>
        <p:txBody>
          <a:bodyPr/>
          <a:lstStyle/>
          <a:p>
            <a:pPr>
              <a:defRPr/>
            </a:pPr>
            <a:r>
              <a:rPr lang="en-US">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11</a:t>
            </a:fld>
            <a:endParaRPr lang="en-US" dirty="0"/>
          </a:p>
        </p:txBody>
      </p:sp>
    </p:spTree>
    <p:extLst>
      <p:ext uri="{BB962C8B-B14F-4D97-AF65-F5344CB8AC3E}">
        <p14:creationId xmlns:p14="http://schemas.microsoft.com/office/powerpoint/2010/main" val="3096257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A Critical factor is defined as: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Something which didn’t take place which should have and definitely caused the incident.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Something which took place which shouldn’t have and definitely caused the incident.</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Should be no more than 3 critical factors.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The key causational factors are those aspects of the management system which failed and which were proven to be causational in allowing the critical factor to happen.</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12</a:t>
            </a:fld>
            <a:endParaRPr lang="en-US" dirty="0"/>
          </a:p>
        </p:txBody>
      </p:sp>
    </p:spTree>
    <p:extLst>
      <p:ext uri="{BB962C8B-B14F-4D97-AF65-F5344CB8AC3E}">
        <p14:creationId xmlns:p14="http://schemas.microsoft.com/office/powerpoint/2010/main" val="3706494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Please mention the unsafe acts &amp; unsafe conditions only at the time of the incident.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Immediate Cause Ref#N</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Use ICAM number.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ICAM Causation Description: </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Use ICAM title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13</a:t>
            </a:fld>
            <a:endParaRPr lang="en-US" dirty="0"/>
          </a:p>
        </p:txBody>
      </p:sp>
    </p:spTree>
    <p:extLst>
      <p:ext uri="{BB962C8B-B14F-4D97-AF65-F5344CB8AC3E}">
        <p14:creationId xmlns:p14="http://schemas.microsoft.com/office/powerpoint/2010/main" val="22853201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Underlying causes can be classified into two classes:  Human factors &amp; Workplace factors.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They lead to the immediate causes i.e. they are the catalyst or pathway through which the immediate causes </a:t>
            </a: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materialise.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IC Ref#N</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Use Immediate Causation from previous slide.</a:t>
            </a: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UC Ref#N</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Use ICAM number.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ICAM Causation Description: </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Use ICAM title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Justification for causation cited : </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The justification is free text that EXPLAINS what was the unsafe act or condition at the time of the incident.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MSF  Ref#N</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Use ICAM number.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ICAM </a:t>
            </a:r>
            <a:r>
              <a:rPr kumimoji="0" lang="en-GB" sz="1100" b="1" i="0" u="none" strike="noStrike" kern="1200" cap="none" spc="0" normalizeH="0" baseline="0" noProof="0" dirty="0">
                <a:ln>
                  <a:noFill/>
                </a:ln>
                <a:solidFill>
                  <a:srgbClr val="000000"/>
                </a:solidFill>
                <a:effectLst/>
                <a:uLnTx/>
                <a:uFillTx/>
                <a:ea typeface="Times New Roman"/>
                <a:cs typeface="Times New Roman"/>
              </a:rPr>
              <a:t>Management Failure</a:t>
            </a: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 Description: </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Use ICAM title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Justification </a:t>
            </a:r>
            <a:r>
              <a:rPr kumimoji="0" lang="en-GB" sz="1100" b="1" i="0" u="none" strike="noStrike" kern="1200" cap="none" spc="0" normalizeH="0" baseline="0" noProof="0" dirty="0">
                <a:ln>
                  <a:noFill/>
                </a:ln>
                <a:solidFill>
                  <a:srgbClr val="000000"/>
                </a:solidFill>
                <a:effectLst/>
                <a:uLnTx/>
                <a:uFillTx/>
                <a:ea typeface="Times New Roman"/>
                <a:cs typeface="Times New Roman"/>
              </a:rPr>
              <a:t>for management system failure cited </a:t>
            </a: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 </a:t>
            </a: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The justification is free text and should be used to EXPLAIN why the Management System failed occurred. Look at what Management System was Not in place/Failed which led to this incident.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14</a:t>
            </a:fld>
            <a:endParaRPr lang="en-US" dirty="0"/>
          </a:p>
        </p:txBody>
      </p:sp>
    </p:spTree>
    <p:extLst>
      <p:ext uri="{BB962C8B-B14F-4D97-AF65-F5344CB8AC3E}">
        <p14:creationId xmlns:p14="http://schemas.microsoft.com/office/powerpoint/2010/main" val="37279350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What changes to the management system are needed to prevent a reoccurrence in the future across all sites. </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They are identified by asking what led to the underlying causes being allowed to exist.</a:t>
            </a:r>
          </a:p>
          <a:p>
            <a:pPr marL="342900" marR="0" lvl="0" indent="-342900" algn="l" defTabSz="914400" rtl="0" eaLnBrk="0" fontAlgn="base" latinLnBrk="0" hangingPunct="0">
              <a:lnSpc>
                <a:spcPct val="100000"/>
              </a:lnSpc>
              <a:spcBef>
                <a:spcPct val="2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 </a:t>
            </a: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UC Ref#N</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Use Underlying Causation from previous slide.</a:t>
            </a: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15</a:t>
            </a:fld>
            <a:endParaRPr lang="en-US" dirty="0"/>
          </a:p>
        </p:txBody>
      </p:sp>
    </p:spTree>
    <p:extLst>
      <p:ext uri="{BB962C8B-B14F-4D97-AF65-F5344CB8AC3E}">
        <p14:creationId xmlns:p14="http://schemas.microsoft.com/office/powerpoint/2010/main" val="31827298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16</a:t>
            </a:fld>
            <a:endParaRPr lang="en-US" dirty="0"/>
          </a:p>
        </p:txBody>
      </p:sp>
    </p:spTree>
    <p:extLst>
      <p:ext uri="{BB962C8B-B14F-4D97-AF65-F5344CB8AC3E}">
        <p14:creationId xmlns:p14="http://schemas.microsoft.com/office/powerpoint/2010/main" val="125279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17</a:t>
            </a:fld>
            <a:endParaRPr lang="en-US" dirty="0"/>
          </a:p>
        </p:txBody>
      </p:sp>
    </p:spTree>
    <p:extLst>
      <p:ext uri="{BB962C8B-B14F-4D97-AF65-F5344CB8AC3E}">
        <p14:creationId xmlns:p14="http://schemas.microsoft.com/office/powerpoint/2010/main" val="39377535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If Life Saving Rules were relevant, ensure each symbol is left in place to highlight the number of LSR breaches and answer the questions fully down the left side of the slide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PDO: The LSR box in PIM must be ticked to ensure this is captured in searches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If Life Saving Rules were </a:t>
            </a:r>
            <a:r>
              <a:rPr kumimoji="0" lang="en-US" sz="1200" b="0" i="0" u="sng" strike="noStrike" kern="1200" cap="none" spc="0" normalizeH="0" baseline="0" noProof="0" dirty="0">
                <a:ln>
                  <a:noFill/>
                </a:ln>
                <a:solidFill>
                  <a:srgbClr val="000000"/>
                </a:solidFill>
                <a:effectLst/>
                <a:uLnTx/>
                <a:uFillTx/>
                <a:ea typeface="+mn-ea"/>
                <a:cs typeface="Calibri" panose="020F0502020204030204" pitchFamily="34" charset="0"/>
              </a:rPr>
              <a:t>not relevant </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then delete the slide and move the following statement to the bottom of the previous slide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LIFE SAVING RULES: Were the life saving rule breaches related to this incident? NO</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18</a:t>
            </a:fld>
            <a:endParaRPr lang="en-US" dirty="0"/>
          </a:p>
        </p:txBody>
      </p:sp>
    </p:spTree>
    <p:extLst>
      <p:ext uri="{BB962C8B-B14F-4D97-AF65-F5344CB8AC3E}">
        <p14:creationId xmlns:p14="http://schemas.microsoft.com/office/powerpoint/2010/main" val="56631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This slide must be completed by the CH and be checked and verified as they will be answerable for HSE failings in the contract that are identified though this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You must ensure that the answers presented on this slide collaborate with the previous slides findings.  E.g. If you have identified that there was insufficient audits conducted then point 5 would be causational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latin typeface="Times New Roman" pitchFamily="18" charset="0"/>
                <a:ea typeface="+mn-ea"/>
                <a:cs typeface="+mn-cs"/>
              </a:rPr>
              <a:t>The answers are based on the overall contract, not on this incident.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19</a:t>
            </a:fld>
            <a:endParaRPr lang="en-US" dirty="0"/>
          </a:p>
        </p:txBody>
      </p:sp>
    </p:spTree>
    <p:extLst>
      <p:ext uri="{BB962C8B-B14F-4D97-AF65-F5344CB8AC3E}">
        <p14:creationId xmlns:p14="http://schemas.microsoft.com/office/powerpoint/2010/main" val="32294046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rPr>
              <a:t>Immediate actions taken include all those reported to have been taken and completed within 7 days of the incident in a t</a:t>
            </a:r>
            <a:r>
              <a:rPr kumimoji="0" lang="en-GB" sz="1200" b="0" i="0" u="none" strike="noStrike" kern="1200" cap="none" spc="0" normalizeH="0" baseline="0" noProof="0" dirty="0">
                <a:ln>
                  <a:noFill/>
                </a:ln>
                <a:solidFill>
                  <a:srgbClr val="FF0000"/>
                </a:solidFill>
                <a:effectLst/>
                <a:uLnTx/>
                <a:uFillTx/>
                <a:ea typeface="+mn-ea"/>
                <a:cs typeface="Calibri" panose="020F0502020204030204" pitchFamily="34" charset="0"/>
              </a:rPr>
              <a:t>able. The first action is mandatory and cannot be deleted.</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Report the five most important immediate actions to prevent a reoccurrence in the future. These may be tracked for completion by the MSE team and reported to MDIRC. They should be the most important immediate actions in stopping the incident reoccurring.</a:t>
            </a:r>
            <a:endPar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20</a:t>
            </a:fld>
            <a:endParaRPr lang="en-US" dirty="0"/>
          </a:p>
        </p:txBody>
      </p:sp>
    </p:spTree>
    <p:extLst>
      <p:ext uri="{BB962C8B-B14F-4D97-AF65-F5344CB8AC3E}">
        <p14:creationId xmlns:p14="http://schemas.microsoft.com/office/powerpoint/2010/main" val="33975020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FF0000"/>
                </a:solidFill>
                <a:effectLst/>
                <a:uLnTx/>
                <a:uFillTx/>
                <a:ea typeface="MS PGothic" pitchFamily="34" charset="-128"/>
                <a:cs typeface="Calibri" panose="020F0502020204030204" pitchFamily="34" charset="0"/>
              </a:rPr>
              <a:t>Note be aware that consequence management defaults may be applied where a non comprehensive investigation report is submitted for IRC, this may also be applied if there is not at least 1 member of the team who is up to date with PDO training course HSE Incident Investigation (HII) as a part of the investigation team.</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Team Meetings: </a:t>
            </a:r>
            <a:endParaRPr kumimoji="0" lang="en-US"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The investigation team will regularly convene as directed by the investigation team leader and will depend on progress made in the investigation. </a:t>
            </a:r>
            <a:endParaRPr kumimoji="0" lang="en-US"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1"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Deliverables/deadlines</a:t>
            </a:r>
            <a:endParaRPr kumimoji="0" lang="en-US"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Date of issuing initial notification of the incident with learning's </a:t>
            </a:r>
            <a:r>
              <a:rPr kumimoji="0" lang="en-GB" sz="1200" b="0" i="0" u="none" strike="noStrike" kern="1200" cap="none" spc="0" normalizeH="0" baseline="0" noProof="0" dirty="0">
                <a:ln>
                  <a:noFill/>
                </a:ln>
                <a:solidFill>
                  <a:srgbClr val="FF0000"/>
                </a:solidFill>
                <a:effectLst/>
                <a:uLnTx/>
                <a:uFillTx/>
                <a:ea typeface="MS PGothic" pitchFamily="34" charset="-128"/>
                <a:cs typeface="Calibri" panose="020F0502020204030204" pitchFamily="34" charset="0"/>
              </a:rPr>
              <a:t>First Alert to MSE 3</a:t>
            </a:r>
            <a:endParaRPr kumimoji="0" lang="en-US" sz="1200" b="0" i="0" u="none" strike="noStrike" kern="1200" cap="none" spc="0" normalizeH="0" baseline="0" noProof="0" dirty="0">
              <a:ln>
                <a:noFill/>
              </a:ln>
              <a:solidFill>
                <a:srgbClr val="FF0000"/>
              </a:solidFill>
              <a:effectLst/>
              <a:uLnTx/>
              <a:uFillTx/>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Date  draft investigation report, slide pack ready for initial IRC with MSE 3 .  Corrections/updates to be made.  Date of first Tripod Tree........... </a:t>
            </a:r>
            <a:endParaRPr kumimoji="0" lang="en-US"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Date of directorate IRC panel......... Corrections/updates to be made.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Date of MDIRC will be held..........</a:t>
            </a:r>
            <a:endParaRPr kumimoji="0" lang="en-US"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The Investigation Team Leader will provide regular updates to the Incident Owner for the duration of the investigation.  Any significant critical learning's shall made known to the Incident Owner and passed to </a:t>
            </a:r>
            <a:r>
              <a:rPr kumimoji="0" lang="en-GB" sz="1200" b="0" i="0" u="none" strike="noStrike" kern="1200" cap="none" spc="0" normalizeH="0" baseline="0" noProof="0" dirty="0">
                <a:ln>
                  <a:noFill/>
                </a:ln>
                <a:solidFill>
                  <a:srgbClr val="FF0000"/>
                </a:solidFill>
                <a:effectLst/>
                <a:uLnTx/>
                <a:uFillTx/>
                <a:ea typeface="MS PGothic" pitchFamily="34" charset="-128"/>
                <a:cs typeface="Calibri" panose="020F0502020204030204" pitchFamily="34" charset="0"/>
              </a:rPr>
              <a:t>MSE 3 </a:t>
            </a:r>
            <a:r>
              <a:rPr kumimoji="0" lang="en-GB"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rPr>
              <a:t>for wider communication as soon as possible and shall not wait for the final report to be published</a:t>
            </a:r>
            <a:endParaRPr kumimoji="0" lang="en-US" sz="1200" b="0" i="0" u="none" strike="noStrike" kern="1200" cap="none" spc="0" normalizeH="0" baseline="0" noProof="0" dirty="0">
              <a:ln>
                <a:noFill/>
              </a:ln>
              <a:solidFill>
                <a:srgbClr val="000000"/>
              </a:solidFill>
              <a:effectLst/>
              <a:uLnTx/>
              <a:uFillTx/>
              <a:ea typeface="MS PGothic" pitchFamily="34" charset="-128"/>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3</a:t>
            </a:fld>
            <a:endParaRPr lang="en-US" dirty="0"/>
          </a:p>
        </p:txBody>
      </p:sp>
    </p:spTree>
    <p:extLst>
      <p:ext uri="{BB962C8B-B14F-4D97-AF65-F5344CB8AC3E}">
        <p14:creationId xmlns:p14="http://schemas.microsoft.com/office/powerpoint/2010/main" val="204121845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Report the most important remedial actions to prevent a reoccurrence in the future first, these </a:t>
            </a:r>
            <a:r>
              <a:rPr kumimoji="0" lang="en-GB" sz="1200" b="0" i="0" u="sng"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MUST</a:t>
            </a: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 be tracked for completion by the Investigation Team Lead and reported to MDIRC (if applicable).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They should be the most important remedial actions in stopping the incident reoccurring.</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Action should be </a:t>
            </a:r>
            <a:r>
              <a:rPr kumimoji="0" lang="en-GB" sz="1600" b="1" i="0" u="sng"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SMART</a:t>
            </a: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 and provide assurance to prevent re-occurrence of similar incidents. </a:t>
            </a:r>
            <a:r>
              <a:rPr kumimoji="0" lang="en-US" sz="1200" b="0"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Limit the number of actions to three or four. Include the assurance actions. Consider hierarchy of control( </a:t>
            </a:r>
            <a:r>
              <a:rPr kumimoji="0" lang="en-US" sz="1200" b="1"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E</a:t>
            </a:r>
            <a:r>
              <a:rPr kumimoji="0" lang="en-US" sz="1200" b="0"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 Elimination, </a:t>
            </a:r>
            <a:r>
              <a:rPr kumimoji="0" lang="en-US" sz="1200" b="1"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S</a:t>
            </a:r>
            <a:r>
              <a:rPr kumimoji="0" lang="en-US" sz="1200" b="0"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 Substitution, </a:t>
            </a:r>
            <a:r>
              <a:rPr kumimoji="0" lang="en-US" sz="1200" b="1"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EC</a:t>
            </a:r>
            <a:r>
              <a:rPr kumimoji="0" lang="en-US" sz="1200" b="0"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 Engineering controls, </a:t>
            </a:r>
            <a:r>
              <a:rPr kumimoji="0" lang="en-US" sz="1200" b="1"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AC</a:t>
            </a:r>
            <a:r>
              <a:rPr kumimoji="0" lang="en-US" sz="1200" b="0"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 Administrative Controls, </a:t>
            </a:r>
            <a:r>
              <a:rPr kumimoji="0" lang="en-US" sz="1200" b="1"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P</a:t>
            </a:r>
            <a:r>
              <a:rPr kumimoji="0" lang="en-US" sz="1200" b="0" i="0" u="none" strike="noStrike" kern="1200" cap="none" spc="0" normalizeH="0" baseline="0" noProof="0" dirty="0">
                <a:ln>
                  <a:noFill/>
                </a:ln>
                <a:solidFill>
                  <a:srgbClr val="0033CC"/>
                </a:solidFill>
                <a:effectLst/>
                <a:highlight>
                  <a:srgbClr val="FFFF00"/>
                </a:highlight>
                <a:uLnTx/>
                <a:uFillTx/>
                <a:ea typeface="+mn-ea"/>
                <a:cs typeface="Calibri" panose="020F0502020204030204" pitchFamily="34" charset="0"/>
                <a:sym typeface="Wingdings" pitchFamily="2" charset="2"/>
              </a:rPr>
              <a:t>: PPE)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Essential actions planned or recommended that require directorate or MD approval should be on next slide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rPr>
              <a:t>It is essential that you inform and agree with an action party prior to entering them in the PIM system.</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rPr>
              <a:t>All actions must be entered into PIM and a PIM ref number entered as confirmation.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33CC"/>
                </a:solidFill>
                <a:effectLst/>
                <a:uLnTx/>
                <a:uFillTx/>
                <a:ea typeface="+mn-ea"/>
                <a:cs typeface="Calibri" panose="020F0502020204030204" pitchFamily="34" charset="0"/>
              </a:rPr>
              <a:t>At MSE3 IRC you must also confirm if you have a particular Post Action verifier.  This must be a more senior level than the person entering in PIM or a subject matter expert (SME).  They will check the evidence against the action to ensure it is adequately closed out.  If a similar incident occurs this will be presented as evidence to the Director at IRC.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21</a:t>
            </a:fld>
            <a:endParaRPr lang="en-US" dirty="0"/>
          </a:p>
        </p:txBody>
      </p:sp>
    </p:spTree>
    <p:extLst>
      <p:ext uri="{BB962C8B-B14F-4D97-AF65-F5344CB8AC3E}">
        <p14:creationId xmlns:p14="http://schemas.microsoft.com/office/powerpoint/2010/main" val="34803089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kumimoji="0" lang="en-GB" alt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Only enter actions in here that are out of the direct influence of the investigation team.  These actions are to be raised to the Director or MD for consideration and approval and should be deemed as accepted until written approval has been provided</a:t>
            </a:r>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22</a:t>
            </a:fld>
            <a:endParaRPr lang="en-US" dirty="0"/>
          </a:p>
        </p:txBody>
      </p:sp>
    </p:spTree>
    <p:extLst>
      <p:ext uri="{BB962C8B-B14F-4D97-AF65-F5344CB8AC3E}">
        <p14:creationId xmlns:p14="http://schemas.microsoft.com/office/powerpoint/2010/main" val="6584587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To be signed prior to MSE IRC</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Here the CEO or senior manager agrees their commitment in writing in front of the PDO Director or MD stating that they will ensure all actions are implemented, contract holder informed for PIM closeout and that they will show adequate leadership to improve safety and prevent a re-occurrence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ea typeface="+mn-ea"/>
                <a:cs typeface="Calibri" panose="020F0502020204030204" pitchFamily="34" charset="0"/>
              </a:rPr>
              <a:t>They also agree to pass on the learning's to their workforce and sub-contractors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23</a:t>
            </a:fld>
            <a:endParaRPr lang="en-US" dirty="0"/>
          </a:p>
        </p:txBody>
      </p:sp>
    </p:spTree>
    <p:extLst>
      <p:ext uri="{BB962C8B-B14F-4D97-AF65-F5344CB8AC3E}">
        <p14:creationId xmlns:p14="http://schemas.microsoft.com/office/powerpoint/2010/main" val="122845412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A short description should be provided without mentioning names of contractors or individuals.  You should include, what happened, to who (by job title) and what injuries this resulted in.  Nothing more!</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Four to five bullet points highlighting the main findings from the investigation.  Remember the target audience is the front line staff so this should be written in simple terms in a way that everyone can understand.</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strap line should be the main point you want to get across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The images should be self explanatory, what went wrong (if you create a reconstruction please ensure you do not put people at risk) and below how it should be done.   </a:t>
            </a:r>
          </a:p>
          <a:p>
            <a:endParaRPr lang="en-US" dirty="0"/>
          </a:p>
        </p:txBody>
      </p:sp>
      <p:sp>
        <p:nvSpPr>
          <p:cNvPr id="4" name="Footer Placeholder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Confidential - Not to be shared outside of PDO/PDO contractors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88714CE-FB4E-4316-BED5-DE0DF6B1D8E5}" type="slidenum">
              <a:rPr kumimoji="0" 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311354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dates and titles are input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Make a list of closed questions (only ‘yes’ or ‘no’ as an answer) to ask others if they have the same issues based on the management or HSE-MS failings or shortfalls identified in the investigation.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Imagine you have to audit other companies to see if they could have the same issues.</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sym typeface="Wingdings" pitchFamily="2" charset="2"/>
              </a:rPr>
              <a:t>These questions should start with: Do you ensure…………………?</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25</a:t>
            </a:fld>
            <a:endParaRPr lang="en-US" dirty="0"/>
          </a:p>
        </p:txBody>
      </p:sp>
    </p:spTree>
    <p:extLst>
      <p:ext uri="{BB962C8B-B14F-4D97-AF65-F5344CB8AC3E}">
        <p14:creationId xmlns:p14="http://schemas.microsoft.com/office/powerpoint/2010/main" val="162054518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80000"/>
              </a:lnSpc>
              <a:spcBef>
                <a:spcPct val="30000"/>
              </a:spcBef>
              <a:spcAft>
                <a:spcPct val="0"/>
              </a:spcAft>
              <a:buClrTx/>
              <a:buSzTx/>
              <a:buFontTx/>
              <a:buNone/>
              <a:tabLst/>
              <a:defRPr/>
            </a:pPr>
            <a:r>
              <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rPr>
              <a:t>Additional recommendations:</a:t>
            </a:r>
          </a:p>
          <a:p>
            <a:pPr marL="0" marR="0" lvl="0" indent="0" algn="l" defTabSz="914400" rtl="0" eaLnBrk="0" fontAlgn="base" latinLnBrk="0" hangingPunct="0">
              <a:lnSpc>
                <a:spcPct val="80000"/>
              </a:lnSpc>
              <a:spcBef>
                <a:spcPct val="3000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8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rPr>
              <a:t>(Including, revisiting the investigation to improve quality, adding any key recommendations that are requested by the directorate management but have been missed in the investigation, or removing inappropriate recommendations)</a:t>
            </a:r>
          </a:p>
          <a:p>
            <a:pPr marL="342900" marR="0" lvl="0" indent="-342900" algn="l" defTabSz="914400" rtl="0" eaLnBrk="0" fontAlgn="base" latinLnBrk="0" hangingPunct="0">
              <a:lnSpc>
                <a:spcPct val="80000"/>
              </a:lnSpc>
              <a:spcBef>
                <a:spcPct val="3000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rPr>
              <a:t>…</a:t>
            </a:r>
          </a:p>
          <a:p>
            <a:pPr marL="342900" marR="0" lvl="0" indent="-342900" algn="l" defTabSz="914400" rtl="0" eaLnBrk="0" fontAlgn="base" latinLnBrk="0" hangingPunct="0">
              <a:lnSpc>
                <a:spcPct val="80000"/>
              </a:lnSpc>
              <a:spcBef>
                <a:spcPct val="30000"/>
              </a:spcBef>
              <a:spcAft>
                <a:spcPct val="0"/>
              </a:spcAft>
              <a:buClrTx/>
              <a:buSzTx/>
              <a:buFont typeface="+mj-lt"/>
              <a:buAutoNum type="arabicPeriod"/>
              <a:tabLst/>
              <a:defRPr/>
            </a:pPr>
            <a:r>
              <a:rPr kumimoji="0" lang="en-US" sz="1200" b="0" i="0" u="none" strike="noStrike" kern="1200" cap="none" spc="0" normalizeH="0" baseline="0" noProof="0" dirty="0">
                <a:ln>
                  <a:noFill/>
                </a:ln>
                <a:solidFill>
                  <a:srgbClr val="0033CC"/>
                </a:solidFill>
                <a:effectLst/>
                <a:uLnTx/>
                <a:uFillTx/>
                <a:ea typeface="+mn-ea"/>
                <a:cs typeface="Calibri" panose="020F0502020204030204" pitchFamily="34" charset="0"/>
              </a:rPr>
              <a:t>…</a:t>
            </a:r>
          </a:p>
          <a:p>
            <a:pPr marL="0" marR="0" lvl="0" indent="0" algn="l" defTabSz="914400" rtl="0" eaLnBrk="0" fontAlgn="base" latinLnBrk="0" hangingPunct="0">
              <a:lnSpc>
                <a:spcPct val="80000"/>
              </a:lnSpc>
              <a:spcBef>
                <a:spcPct val="30000"/>
              </a:spcBef>
              <a:spcAft>
                <a:spcPct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26</a:t>
            </a:fld>
            <a:endParaRPr lang="en-US" dirty="0"/>
          </a:p>
        </p:txBody>
      </p:sp>
    </p:spTree>
    <p:extLst>
      <p:ext uri="{BB962C8B-B14F-4D97-AF65-F5344CB8AC3E}">
        <p14:creationId xmlns:p14="http://schemas.microsoft.com/office/powerpoint/2010/main" val="731813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Actions may be created based on non-causational findings identified through the investigation process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Learning from previous incidents is essential for continual improvement across the industry.  Please ensure you check not only your own companies previous incidents but other learnings that have been shared before you state a “NIL” answer to point 7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27</a:t>
            </a:fld>
            <a:endParaRPr lang="en-US" dirty="0"/>
          </a:p>
        </p:txBody>
      </p:sp>
    </p:spTree>
    <p:extLst>
      <p:ext uri="{BB962C8B-B14F-4D97-AF65-F5344CB8AC3E}">
        <p14:creationId xmlns:p14="http://schemas.microsoft.com/office/powerpoint/2010/main" val="286883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A list of team members starting with the investigation LEAD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For contractor related incidents this MUST be led by them and NOT by PDO.  PDO staff may be required to support the investigation team.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28</a:t>
            </a:fld>
            <a:endParaRPr lang="en-US" dirty="0"/>
          </a:p>
        </p:txBody>
      </p:sp>
    </p:spTree>
    <p:extLst>
      <p:ext uri="{BB962C8B-B14F-4D97-AF65-F5344CB8AC3E}">
        <p14:creationId xmlns:p14="http://schemas.microsoft.com/office/powerpoint/2010/main" val="31490982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slide to be used by UWD team only </a:t>
            </a:r>
          </a:p>
          <a:p>
            <a:pPr marL="171450" indent="-171450">
              <a:buFont typeface="Arial" panose="020B0604020202020204" pitchFamily="34" charset="0"/>
              <a:buChar char="•"/>
            </a:pPr>
            <a:r>
              <a:rPr lang="en-US" dirty="0"/>
              <a:t>This is a sample of bow tie, kindly provide your own bow tie with relevant information</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pPr/>
              <a:t>29</a:t>
            </a:fld>
            <a:endParaRPr lang="en-US" dirty="0"/>
          </a:p>
        </p:txBody>
      </p:sp>
    </p:spTree>
    <p:extLst>
      <p:ext uri="{BB962C8B-B14F-4D97-AF65-F5344CB8AC3E}">
        <p14:creationId xmlns:p14="http://schemas.microsoft.com/office/powerpoint/2010/main" val="329043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If you envisage any delays due to awaiting technical reports or specialist support then you must communicate with the Incident Owner and MSE3 team and request an extension with justification for consideration.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Without this the escalation process will go ahead.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4</a:t>
            </a:fld>
            <a:endParaRPr lang="en-US" dirty="0"/>
          </a:p>
        </p:txBody>
      </p:sp>
    </p:spTree>
    <p:extLst>
      <p:ext uri="{BB962C8B-B14F-4D97-AF65-F5344CB8AC3E}">
        <p14:creationId xmlns:p14="http://schemas.microsoft.com/office/powerpoint/2010/main" val="3742075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Only include a SINGULAR photograph that can add value explaining the incident or causes.</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Ensure all photos are of suitable clarity.</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5</a:t>
            </a:fld>
            <a:endParaRPr lang="en-US" dirty="0"/>
          </a:p>
        </p:txBody>
      </p:sp>
    </p:spTree>
    <p:extLst>
      <p:ext uri="{BB962C8B-B14F-4D97-AF65-F5344CB8AC3E}">
        <p14:creationId xmlns:p14="http://schemas.microsoft.com/office/powerpoint/2010/main" val="36590375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Keep this page to only significant findings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They can include causational and non-causational points provided that it clearly states which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Do not exceed one slide of bullet points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Ideally keep it to the top 5 points </a:t>
            </a: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6</a:t>
            </a:fld>
            <a:endParaRPr lang="en-US" dirty="0"/>
          </a:p>
        </p:txBody>
      </p:sp>
    </p:spTree>
    <p:extLst>
      <p:ext uri="{BB962C8B-B14F-4D97-AF65-F5344CB8AC3E}">
        <p14:creationId xmlns:p14="http://schemas.microsoft.com/office/powerpoint/2010/main" val="28240559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No variation to the slide is allowed</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rPr>
              <a:t>Ensure all sections are completed or marked as Not Applicable (N/A) </a:t>
            </a:r>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7</a:t>
            </a:fld>
            <a:endParaRPr lang="en-US" dirty="0"/>
          </a:p>
        </p:txBody>
      </p:sp>
    </p:spTree>
    <p:extLst>
      <p:ext uri="{BB962C8B-B14F-4D97-AF65-F5344CB8AC3E}">
        <p14:creationId xmlns:p14="http://schemas.microsoft.com/office/powerpoint/2010/main" val="26155624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This should be free text writing and include the relevant facts explaining.  what happened to all the relevant parties </a:t>
            </a:r>
            <a:r>
              <a:rPr kumimoji="0" lang="en-US" sz="1200" b="0" i="0" u="none" strike="noStrike" kern="1200" cap="none" spc="0" normalizeH="0" baseline="0" noProof="0" dirty="0">
                <a:ln>
                  <a:noFill/>
                </a:ln>
                <a:solidFill>
                  <a:srgbClr val="0070C0"/>
                </a:solidFill>
                <a:effectLst/>
                <a:uLnTx/>
                <a:uFillTx/>
                <a:ea typeface="+mn-ea"/>
                <a:cs typeface="Calibri" panose="020F0502020204030204" pitchFamily="34" charset="0"/>
              </a:rPr>
              <a:t>in a </a:t>
            </a:r>
            <a:r>
              <a:rPr kumimoji="0" lang="en-US" sz="1200" b="1" i="0" u="none" strike="noStrike" kern="1200" cap="none" spc="0" normalizeH="0" baseline="0" noProof="0" dirty="0">
                <a:ln>
                  <a:noFill/>
                </a:ln>
                <a:solidFill>
                  <a:srgbClr val="0070C0"/>
                </a:solidFill>
                <a:effectLst/>
                <a:uLnTx/>
                <a:uFillTx/>
                <a:ea typeface="+mn-ea"/>
                <a:cs typeface="Calibri" panose="020F0502020204030204" pitchFamily="34" charset="0"/>
              </a:rPr>
              <a:t>short sharp factual paragraph that describes the incident</a:t>
            </a:r>
            <a:r>
              <a:rPr kumimoji="0" lang="en-US" sz="1200" b="0" i="0" u="none" strike="noStrike" kern="1200" cap="none" spc="0" normalizeH="0" baseline="0" noProof="0" dirty="0">
                <a:ln>
                  <a:noFill/>
                </a:ln>
                <a:solidFill>
                  <a:srgbClr val="0070C0"/>
                </a:solidFill>
                <a:effectLst/>
                <a:uLnTx/>
                <a:uFillTx/>
                <a:ea typeface="+mn-ea"/>
                <a:cs typeface="Calibri" panose="020F0502020204030204" pitchFamily="34" charset="0"/>
              </a:rPr>
              <a: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The description should be in sufficient detail to allow a person who does not know anything about the incident to imagine it.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It should only be about what happened and </a:t>
            </a:r>
            <a:r>
              <a:rPr kumimoji="0" lang="en-US" sz="1200" b="0" i="0" u="sng" strike="noStrike" kern="1200" cap="none" spc="0" normalizeH="0" baseline="0" noProof="0" dirty="0">
                <a:ln>
                  <a:noFill/>
                </a:ln>
                <a:solidFill>
                  <a:srgbClr val="000000"/>
                </a:solidFill>
                <a:effectLst/>
                <a:uLnTx/>
                <a:uFillTx/>
                <a:ea typeface="+mn-ea"/>
                <a:cs typeface="Calibri" panose="020F0502020204030204" pitchFamily="34" charset="0"/>
              </a:rPr>
              <a:t>not</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why it happened.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DO NOT include investigation findings here, simply describe the incident as the investigation has shown it happened. </a:t>
            </a:r>
          </a:p>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DO NOT give us a sequence of events here.   </a:t>
            </a:r>
          </a:p>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sz="1200" b="1" i="0" u="none" strike="noStrike" kern="1200" cap="none" spc="0" normalizeH="0" baseline="0" noProof="0" dirty="0">
              <a:ln>
                <a:noFill/>
              </a:ln>
              <a:solidFill>
                <a:srgbClr val="000000"/>
              </a:solidFill>
              <a:effectLst/>
              <a:uLnTx/>
              <a:uFillTx/>
              <a:latin typeface="Times New Roman" pitchFamily="18" charset="0"/>
              <a:ea typeface="+mn-ea"/>
              <a:cs typeface="+mn-cs"/>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8</a:t>
            </a:fld>
            <a:endParaRPr lang="en-US" dirty="0"/>
          </a:p>
        </p:txBody>
      </p:sp>
    </p:spTree>
    <p:extLst>
      <p:ext uri="{BB962C8B-B14F-4D97-AF65-F5344CB8AC3E}">
        <p14:creationId xmlns:p14="http://schemas.microsoft.com/office/powerpoint/2010/main" val="35109359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Only include photos or sketches if they add value explaining the incident or causes.</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Each photo/sketch must be labeled to explain what it is and why it has been shown.</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Ensure photos are labeled to explain context (e.g. road looking in direction of; historical photo of plant before fire </a:t>
            </a:r>
            <a:r>
              <a:rPr kumimoji="0" lang="en-US" sz="1200" b="0" i="0" u="none" strike="noStrike" kern="1200" cap="none" spc="0" normalizeH="0" baseline="0" noProof="0" dirty="0" err="1">
                <a:ln>
                  <a:noFill/>
                </a:ln>
                <a:solidFill>
                  <a:srgbClr val="000000"/>
                </a:solidFill>
                <a:effectLst/>
                <a:uLnTx/>
                <a:uFillTx/>
                <a:ea typeface="+mn-ea"/>
                <a:cs typeface="Calibri" panose="020F0502020204030204" pitchFamily="34" charset="0"/>
              </a:rPr>
              <a:t>etc</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Ensure all photos are evidenced to the investigation. (have formed part of the investigation)</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Ensure all photos are of suitable clarity.</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Include a maximum of four photographs/sketches per page.</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If you have additional images </a:t>
            </a:r>
            <a:r>
              <a:rPr kumimoji="0" lang="en-US" sz="1200" b="0" i="0" u="none" strike="noStrike" kern="1200" cap="none" spc="0" normalizeH="0" baseline="0" noProof="0" dirty="0" err="1">
                <a:ln>
                  <a:noFill/>
                </a:ln>
                <a:solidFill>
                  <a:srgbClr val="000000"/>
                </a:solidFill>
                <a:effectLst/>
                <a:uLnTx/>
                <a:uFillTx/>
                <a:ea typeface="+mn-ea"/>
                <a:cs typeface="Calibri" panose="020F0502020204030204" pitchFamily="34" charset="0"/>
              </a:rPr>
              <a:t>etc</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that you feel are useful put them in the back of the report in the supplementary findings section </a:t>
            </a:r>
          </a:p>
          <a:p>
            <a:pPr marL="0" marR="0" lvl="0" indent="0" algn="l" defTabSz="914400" rtl="0" eaLnBrk="0" fontAlgn="base" latinLnBrk="0" hangingPunct="0">
              <a:lnSpc>
                <a:spcPct val="100000"/>
              </a:lnSpc>
              <a:spcBef>
                <a:spcPct val="50000"/>
              </a:spcBef>
              <a:spcAft>
                <a:spcPct val="0"/>
              </a:spcAft>
              <a:buClrTx/>
              <a:buSzTx/>
              <a:buFontTx/>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Do not exceed three pages of photographs, diagrams and sketches</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mn-cs"/>
              </a:rPr>
              <a:t> </a:t>
            </a:r>
            <a:endParaRPr kumimoji="0" lang="en-GB" sz="1200" b="0" i="0" u="none" strike="noStrike" kern="1200" cap="none" spc="0" normalizeH="0" baseline="0" noProof="0" dirty="0">
              <a:ln>
                <a:noFill/>
              </a:ln>
              <a:solidFill>
                <a:srgbClr val="000000"/>
              </a:solidFill>
              <a:effectLst/>
              <a:uLnTx/>
              <a:uFillTx/>
              <a:latin typeface="Times New Roman" pitchFamily="18" charset="0"/>
              <a:ea typeface="+mn-ea"/>
              <a:cs typeface="+mn-cs"/>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9</a:t>
            </a:fld>
            <a:endParaRPr lang="en-US" dirty="0"/>
          </a:p>
        </p:txBody>
      </p:sp>
    </p:spTree>
    <p:extLst>
      <p:ext uri="{BB962C8B-B14F-4D97-AF65-F5344CB8AC3E}">
        <p14:creationId xmlns:p14="http://schemas.microsoft.com/office/powerpoint/2010/main" val="16330721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5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For the sequence of events only use the </a:t>
            </a:r>
            <a:r>
              <a:rPr kumimoji="0" lang="en-US" sz="1200" b="0" i="0" u="none" strike="noStrike" kern="1200" cap="none" spc="0" normalizeH="0" baseline="0" noProof="0" dirty="0">
                <a:ln>
                  <a:noFill/>
                </a:ln>
                <a:solidFill>
                  <a:srgbClr val="0070C0"/>
                </a:solidFill>
                <a:effectLst/>
                <a:uLnTx/>
                <a:uFillTx/>
                <a:ea typeface="+mn-ea"/>
                <a:cs typeface="Calibri" panose="020F0502020204030204" pitchFamily="34" charset="0"/>
              </a:rPr>
              <a:t>table provided.</a:t>
            </a: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a:t>
            </a:r>
            <a:endParaRPr kumimoji="0" lang="en-US" sz="1200" b="0" i="0" u="none" strike="sngStrike" kern="1200" cap="none" spc="0" normalizeH="0" baseline="0" noProof="0" dirty="0">
              <a:ln>
                <a:noFill/>
              </a:ln>
              <a:solidFill>
                <a:srgbClr val="000000"/>
              </a:solidFill>
              <a:effectLst/>
              <a:uLnTx/>
              <a:uFillTx/>
              <a:ea typeface="+mn-ea"/>
              <a:cs typeface="Calibri" panose="020F0502020204030204" pitchFamily="34" charset="0"/>
            </a:endParaRPr>
          </a:p>
          <a:p>
            <a:pPr marL="0" marR="0" lvl="0" indent="0" algn="l" defTabSz="914400" rtl="0" eaLnBrk="0" fontAlgn="base" latinLnBrk="0" hangingPunct="0">
              <a:lnSpc>
                <a:spcPct val="100000"/>
              </a:lnSpc>
              <a:spcBef>
                <a:spcPct val="50000"/>
              </a:spcBef>
              <a:spcAft>
                <a:spcPct val="0"/>
              </a:spcAft>
              <a:buClrTx/>
              <a:buSzTx/>
              <a:buFont typeface="Arial" pitchFamily="34" charset="0"/>
              <a:buChar char="•"/>
              <a:tabLst/>
              <a:defRPr/>
            </a:pPr>
            <a:r>
              <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rPr>
              <a:t> Only include events which are key to explaining what happened. </a:t>
            </a:r>
            <a:r>
              <a:rPr kumimoji="0" lang="en-US" sz="1200" b="0" i="0" u="none" strike="noStrike" kern="1200" cap="none" spc="0" normalizeH="0" baseline="0" noProof="0" dirty="0">
                <a:ln>
                  <a:noFill/>
                </a:ln>
                <a:solidFill>
                  <a:srgbClr val="0070C0"/>
                </a:solidFill>
                <a:effectLst/>
                <a:uLnTx/>
                <a:uFillTx/>
                <a:ea typeface="+mn-ea"/>
                <a:cs typeface="Calibri" panose="020F0502020204030204" pitchFamily="34" charset="0"/>
              </a:rPr>
              <a:t>To include </a:t>
            </a:r>
            <a:r>
              <a:rPr kumimoji="0" lang="en-US" sz="1200" b="0" i="0" u="sng" strike="noStrike" kern="1200" cap="none" spc="0" normalizeH="0" baseline="0" noProof="0" dirty="0">
                <a:ln>
                  <a:noFill/>
                </a:ln>
                <a:solidFill>
                  <a:srgbClr val="0070C0"/>
                </a:solidFill>
                <a:effectLst/>
                <a:uLnTx/>
                <a:uFillTx/>
                <a:ea typeface="+mn-ea"/>
                <a:cs typeface="Calibri" panose="020F0502020204030204" pitchFamily="34" charset="0"/>
              </a:rPr>
              <a:t>relevant </a:t>
            </a:r>
            <a:r>
              <a:rPr kumimoji="0" lang="en-US" sz="1200" b="0" i="0" u="none" strike="noStrike" kern="1200" cap="none" spc="0" normalizeH="0" baseline="0" noProof="0" dirty="0">
                <a:ln>
                  <a:noFill/>
                </a:ln>
                <a:solidFill>
                  <a:srgbClr val="0070C0"/>
                </a:solidFill>
                <a:effectLst/>
                <a:uLnTx/>
                <a:uFillTx/>
                <a:ea typeface="+mn-ea"/>
                <a:cs typeface="Calibri" panose="020F0502020204030204" pitchFamily="34" charset="0"/>
              </a:rPr>
              <a:t>information to the incident 24 hours before, during and 24 hours after the incident including TBT and subjects covered</a:t>
            </a:r>
            <a:endParaRPr kumimoji="0" lang="en-US" sz="1200" b="0" i="0" u="none" strike="noStrike" kern="1200" cap="none" spc="0" normalizeH="0" baseline="0" noProof="0" dirty="0">
              <a:ln>
                <a:noFill/>
              </a:ln>
              <a:solidFill>
                <a:srgbClr val="000000"/>
              </a:solidFill>
              <a:effectLst/>
              <a:uLnTx/>
              <a:uFillTx/>
              <a:ea typeface="+mn-ea"/>
              <a:cs typeface="Calibri" panose="020F0502020204030204" pitchFamily="34" charset="0"/>
            </a:endParaRPr>
          </a:p>
          <a:p>
            <a:endParaRPr lang="en-US" dirty="0"/>
          </a:p>
        </p:txBody>
      </p:sp>
      <p:sp>
        <p:nvSpPr>
          <p:cNvPr id="4" name="Footer Placeholder 3"/>
          <p:cNvSpPr>
            <a:spLocks noGrp="1"/>
          </p:cNvSpPr>
          <p:nvPr>
            <p:ph type="ftr" sz="quarter" idx="4"/>
          </p:nvPr>
        </p:nvSpPr>
        <p:spPr/>
        <p:txBody>
          <a:bodyPr/>
          <a:lstStyle/>
          <a:p>
            <a:pPr>
              <a:defRPr/>
            </a:pPr>
            <a:r>
              <a:rPr lang="en-US" dirty="0">
                <a:solidFill>
                  <a:srgbClr val="000000"/>
                </a:solidFill>
              </a:rPr>
              <a:t>Confidential - Not to be shared outside of PDO/PDO contractors </a:t>
            </a:r>
          </a:p>
          <a:p>
            <a:endParaRPr lang="en-US" dirty="0"/>
          </a:p>
        </p:txBody>
      </p:sp>
      <p:sp>
        <p:nvSpPr>
          <p:cNvPr id="5" name="Slide Number Placeholder 4"/>
          <p:cNvSpPr>
            <a:spLocks noGrp="1"/>
          </p:cNvSpPr>
          <p:nvPr>
            <p:ph type="sldNum" sz="quarter" idx="5"/>
          </p:nvPr>
        </p:nvSpPr>
        <p:spPr/>
        <p:txBody>
          <a:bodyPr/>
          <a:lstStyle/>
          <a:p>
            <a:fld id="{F88714CE-FB4E-4316-BED5-DE0DF6B1D8E5}" type="slidenum">
              <a:rPr lang="en-US" smtClean="0"/>
              <a:t>10</a:t>
            </a:fld>
            <a:endParaRPr lang="en-US" dirty="0"/>
          </a:p>
        </p:txBody>
      </p:sp>
    </p:spTree>
    <p:extLst>
      <p:ext uri="{BB962C8B-B14F-4D97-AF65-F5344CB8AC3E}">
        <p14:creationId xmlns:p14="http://schemas.microsoft.com/office/powerpoint/2010/main" val="4228786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5" name="Footer Placeholder 4"/>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6" name="Slide Number Placeholder 5"/>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atin typeface="Calibri" panose="020F0502020204030204" pitchFamily="34" charset="0"/>
                <a:cs typeface="Calibri" panose="020F050202020403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latin typeface="Calibri" panose="020F0502020204030204" pitchFamily="34" charset="0"/>
                <a:cs typeface="Calibri" panose="020F0502020204030204" pitchFamily="34" charset="0"/>
              </a:defRPr>
            </a:lvl1pPr>
            <a:lvl2pPr>
              <a:defRPr>
                <a:latin typeface="Calibri" panose="020F0502020204030204" pitchFamily="34" charset="0"/>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8" name="Footer Placeholder 7"/>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9" name="Slide Number Placeholder 8"/>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4" name="Footer Placeholder 3"/>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5" name="Slide Number Placeholder 4"/>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3" name="Footer Placeholder 2"/>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4" name="Slide Number Placeholder 3"/>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atin typeface="Calibri" panose="020F0502020204030204" pitchFamily="34" charset="0"/>
                <a:cs typeface="Calibri" panose="020F0502020204030204" pitchFamily="34" charset="0"/>
              </a:defRPr>
            </a:lvl1pPr>
            <a:lvl2pPr>
              <a:defRPr sz="2800">
                <a:latin typeface="Calibri" panose="020F0502020204030204" pitchFamily="34" charset="0"/>
                <a:cs typeface="Calibri" panose="020F0502020204030204" pitchFamily="34" charset="0"/>
              </a:defRPr>
            </a:lvl2pPr>
            <a:lvl3pPr>
              <a:defRPr sz="2400">
                <a:latin typeface="Calibri" panose="020F0502020204030204" pitchFamily="34" charset="0"/>
                <a:cs typeface="Calibri" panose="020F0502020204030204" pitchFamily="34" charset="0"/>
              </a:defRPr>
            </a:lvl3pPr>
            <a:lvl4pPr>
              <a:defRPr sz="2000">
                <a:latin typeface="Calibri" panose="020F0502020204030204" pitchFamily="34" charset="0"/>
                <a:cs typeface="Calibri" panose="020F0502020204030204" pitchFamily="34" charset="0"/>
              </a:defRPr>
            </a:lvl4pPr>
            <a:lvl5pPr>
              <a:defRPr sz="2000">
                <a:latin typeface="Calibri" panose="020F0502020204030204" pitchFamily="34" charset="0"/>
                <a:cs typeface="Calibri" panose="020F050202020403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atin typeface="Calibri" panose="020F0502020204030204" pitchFamily="34" charset="0"/>
                <a:cs typeface="Calibri" panose="020F050202020403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latin typeface="Calibri" panose="020F0502020204030204" pitchFamily="34" charset="0"/>
              </a:defRPr>
            </a:lvl1pPr>
          </a:lstStyle>
          <a:p>
            <a:fld id="{44F6AEF2-20D4-7547-BF78-1F3F36FB60DC}" type="datetimeFigureOut">
              <a:rPr lang="en-US" smtClean="0"/>
              <a:pPr/>
              <a:t>21/11/2022</a:t>
            </a:fld>
            <a:endParaRPr lang="en-US" dirty="0"/>
          </a:p>
        </p:txBody>
      </p:sp>
      <p:sp>
        <p:nvSpPr>
          <p:cNvPr id="6" name="Footer Placeholder 5"/>
          <p:cNvSpPr>
            <a:spLocks noGrp="1"/>
          </p:cNvSpPr>
          <p:nvPr>
            <p:ph type="ftr" sz="quarter" idx="11"/>
          </p:nvPr>
        </p:nvSpPr>
        <p:spPr/>
        <p:txBody>
          <a:bodyPr/>
          <a:lstStyle>
            <a:lvl1pPr>
              <a:defRPr>
                <a:latin typeface="Calibri" panose="020F0502020204030204" pitchFamily="34" charset="0"/>
              </a:defRPr>
            </a:lvl1pPr>
          </a:lstStyle>
          <a:p>
            <a:endParaRPr lang="en-US" dirty="0"/>
          </a:p>
        </p:txBody>
      </p:sp>
      <p:sp>
        <p:nvSpPr>
          <p:cNvPr id="7" name="Slide Number Placeholder 6"/>
          <p:cNvSpPr>
            <a:spLocks noGrp="1"/>
          </p:cNvSpPr>
          <p:nvPr>
            <p:ph type="sldNum" sz="quarter" idx="12"/>
          </p:nvPr>
        </p:nvSpPr>
        <p:spPr/>
        <p:txBody>
          <a:bodyPr/>
          <a:lstStyle>
            <a:lvl1pPr>
              <a:defRPr>
                <a:latin typeface="Calibri" panose="020F0502020204030204" pitchFamily="34" charset="0"/>
              </a:defRPr>
            </a:lvl1pPr>
          </a:lstStyle>
          <a:p>
            <a:fld id="{7A6F64E4-CF39-E842-A871-400C57C21E39}" type="slidenum">
              <a:rPr lang="en-US" smtClean="0"/>
              <a:pPr/>
              <a:t>‹#›</a:t>
            </a:fld>
            <a:endParaRPr lang="en-US" dirty="0"/>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Calibri" panose="020F0502020204030204" pitchFamily="34" charset="0"/>
              </a:defRPr>
            </a:lvl1pPr>
          </a:lstStyle>
          <a:p>
            <a:fld id="{44F6AEF2-20D4-7547-BF78-1F3F36FB60DC}" type="datetimeFigureOut">
              <a:rPr lang="en-US" smtClean="0"/>
              <a:pPr/>
              <a:t>21/11/2022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Calibri" panose="020F0502020204030204" pitchFamily="34" charset="0"/>
              </a:defRPr>
            </a:lvl1pPr>
          </a:lstStyle>
          <a:p>
            <a:r>
              <a:rPr lang="en-US" dirty="0"/>
              <a:t>Confidential - Not to be shared outside of PDO/PDO contractors </a:t>
            </a:r>
          </a:p>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Calibri" panose="020F0502020204030204" pitchFamily="34" charset="0"/>
              </a:defRPr>
            </a:lvl1pPr>
          </a:lstStyle>
          <a:p>
            <a:fld id="{7A6F64E4-CF39-E842-A871-400C57C21E39}" type="slidenum">
              <a:rPr lang="en-US" smtClean="0"/>
              <a:pPr/>
              <a:t>‹#›</a:t>
            </a:fld>
            <a:endParaRPr lang="en-US" dirty="0"/>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C1ADDE3-FE38-4E01-9653-FC8CB76328CF}"/>
              </a:ext>
            </a:extLst>
          </p:cNvPr>
          <p:cNvSpPr>
            <a:spLocks noGrp="1"/>
          </p:cNvSpPr>
          <p:nvPr>
            <p:ph type="title"/>
          </p:nvPr>
        </p:nvSpPr>
        <p:spPr>
          <a:xfrm>
            <a:off x="211015" y="0"/>
            <a:ext cx="11980985" cy="532563"/>
          </a:xfrm>
          <a:solidFill>
            <a:srgbClr val="FFC000"/>
          </a:solidFill>
        </p:spPr>
        <p:txBody>
          <a:bodyPr>
            <a:normAutofit fontScale="90000"/>
          </a:bodyPr>
          <a:lstStyle/>
          <a:p>
            <a:pPr lvl="0" algn="ctr" eaLnBrk="0" fontAlgn="base" hangingPunct="0">
              <a:lnSpc>
                <a:spcPct val="100000"/>
              </a:lnSpc>
              <a:spcAft>
                <a:spcPct val="0"/>
              </a:spcAft>
              <a:defRPr/>
            </a:pPr>
            <a:r>
              <a:rPr lang="en-US" sz="3200" b="1" dirty="0">
                <a:solidFill>
                  <a:srgbClr val="00B050"/>
                </a:solidFill>
                <a:ea typeface="MS PGothic" pitchFamily="34" charset="-128"/>
              </a:rPr>
              <a:t>HSE Incident Investigation guidance notes</a:t>
            </a:r>
            <a:endParaRPr lang="en-US" sz="3200" dirty="0">
              <a:solidFill>
                <a:srgbClr val="00B050"/>
              </a:solidFill>
            </a:endParaRPr>
          </a:p>
        </p:txBody>
      </p:sp>
      <p:sp>
        <p:nvSpPr>
          <p:cNvPr id="6" name="Content Placeholder 5">
            <a:extLst>
              <a:ext uri="{FF2B5EF4-FFF2-40B4-BE49-F238E27FC236}">
                <a16:creationId xmlns:a16="http://schemas.microsoft.com/office/drawing/2014/main" id="{D3D8936D-AA23-4855-BB48-8A08087A90C4}"/>
              </a:ext>
            </a:extLst>
          </p:cNvPr>
          <p:cNvSpPr>
            <a:spLocks noGrp="1"/>
          </p:cNvSpPr>
          <p:nvPr>
            <p:ph idx="1"/>
          </p:nvPr>
        </p:nvSpPr>
        <p:spPr>
          <a:xfrm>
            <a:off x="747346" y="1538654"/>
            <a:ext cx="10668000" cy="4492868"/>
          </a:xfrm>
        </p:spPr>
        <p:txBody>
          <a:bodyPr/>
          <a:lstStyle/>
          <a:p>
            <a:pPr marL="0" indent="0" algn="ctr">
              <a:buNone/>
            </a:pPr>
            <a:endParaRPr lang="en-US" sz="3200" i="1" kern="0" dirty="0">
              <a:solidFill>
                <a:srgbClr val="000000"/>
              </a:solidFill>
              <a:ea typeface="MS PGothic" pitchFamily="34" charset="-128"/>
            </a:endParaRPr>
          </a:p>
          <a:p>
            <a:pPr marL="0" indent="0" algn="ctr">
              <a:buNone/>
            </a:pPr>
            <a:endParaRPr lang="en-US" sz="3200" i="1" kern="0" dirty="0">
              <a:solidFill>
                <a:srgbClr val="000000"/>
              </a:solidFill>
              <a:ea typeface="MS PGothic" pitchFamily="34" charset="-128"/>
            </a:endParaRPr>
          </a:p>
          <a:p>
            <a:pPr marL="0" indent="0" algn="ctr">
              <a:buNone/>
            </a:pPr>
            <a:r>
              <a:rPr lang="en-US" sz="3600" i="1" kern="0" dirty="0">
                <a:solidFill>
                  <a:srgbClr val="000000"/>
                </a:solidFill>
                <a:ea typeface="MS PGothic" pitchFamily="34" charset="-128"/>
              </a:rPr>
              <a:t>HSE Investigation template and guidance</a:t>
            </a:r>
          </a:p>
          <a:p>
            <a:pPr marL="0" indent="0" algn="ctr">
              <a:buNone/>
            </a:pPr>
            <a:br>
              <a:rPr lang="en-US" sz="3600" i="1" kern="0" dirty="0">
                <a:solidFill>
                  <a:srgbClr val="000000"/>
                </a:solidFill>
                <a:ea typeface="MS PGothic" pitchFamily="34" charset="-128"/>
              </a:rPr>
            </a:br>
            <a:r>
              <a:rPr lang="en-US" sz="3600" i="1" kern="0" dirty="0">
                <a:solidFill>
                  <a:srgbClr val="000000"/>
                </a:solidFill>
                <a:ea typeface="MS PGothic" pitchFamily="34" charset="-128"/>
              </a:rPr>
              <a:t>LTI, HiPo and HVL Incident</a:t>
            </a:r>
            <a:br>
              <a:rPr lang="en-US" sz="2400" i="1" kern="0" dirty="0">
                <a:solidFill>
                  <a:srgbClr val="000000"/>
                </a:solidFill>
                <a:ea typeface="MS PGothic" pitchFamily="34" charset="-128"/>
              </a:rPr>
            </a:br>
            <a:r>
              <a:rPr lang="en-US" sz="1600" i="1" kern="0" dirty="0">
                <a:solidFill>
                  <a:srgbClr val="0070C0"/>
                </a:solidFill>
                <a:ea typeface="MS PGothic" pitchFamily="34" charset="-128"/>
              </a:rPr>
              <a:t>Lost Time Incident - High Potential – High Value Learning</a:t>
            </a:r>
            <a:br>
              <a:rPr lang="en-US" sz="3200" i="1" kern="0" dirty="0">
                <a:solidFill>
                  <a:srgbClr val="000000"/>
                </a:solidFill>
                <a:ea typeface="MS PGothic" pitchFamily="34" charset="-128"/>
              </a:rPr>
            </a:br>
            <a:endParaRPr lang="en-US" dirty="0"/>
          </a:p>
        </p:txBody>
      </p:sp>
      <p:sp>
        <p:nvSpPr>
          <p:cNvPr id="7" name="Footer Placeholder 4">
            <a:extLst>
              <a:ext uri="{FF2B5EF4-FFF2-40B4-BE49-F238E27FC236}">
                <a16:creationId xmlns:a16="http://schemas.microsoft.com/office/drawing/2014/main" id="{83AAD2C0-301C-4CB8-983F-7CDF5A8367D8}"/>
              </a:ext>
            </a:extLst>
          </p:cNvPr>
          <p:cNvSpPr txBox="1">
            <a:spLocks/>
          </p:cNvSpPr>
          <p:nvPr/>
        </p:nvSpPr>
        <p:spPr bwMode="auto">
          <a:xfrm>
            <a:off x="2623037" y="6520962"/>
            <a:ext cx="5870331" cy="2579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a:defRPr/>
            </a:pPr>
            <a:r>
              <a:rPr lang="en-US" dirty="0">
                <a:solidFill>
                  <a:srgbClr val="000000"/>
                </a:solidFill>
                <a:latin typeface="Calibri" panose="020F0502020204030204" pitchFamily="34" charset="0"/>
              </a:rPr>
              <a:t>Confidential - Not to be shared outside of PDO/PDO contractors </a:t>
            </a:r>
          </a:p>
        </p:txBody>
      </p:sp>
    </p:spTree>
    <p:extLst>
      <p:ext uri="{BB962C8B-B14F-4D97-AF65-F5344CB8AC3E}">
        <p14:creationId xmlns:p14="http://schemas.microsoft.com/office/powerpoint/2010/main" val="33581479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7880"/>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D32CED67-A832-4CC1-A8BB-058A8A3A6D83}"/>
              </a:ext>
            </a:extLst>
          </p:cNvPr>
          <p:cNvSpPr/>
          <p:nvPr/>
        </p:nvSpPr>
        <p:spPr>
          <a:xfrm>
            <a:off x="451913" y="505371"/>
            <a:ext cx="3318922" cy="400110"/>
          </a:xfrm>
          <a:prstGeom prst="rect">
            <a:avLst/>
          </a:prstGeom>
        </p:spPr>
        <p:txBody>
          <a:bodyPr wrap="none">
            <a:spAutoFit/>
          </a:bodyPr>
          <a:lstStyle/>
          <a:p>
            <a:pPr lvl="0" eaLnBrk="0" fontAlgn="base" hangingPunct="0">
              <a:spcBef>
                <a:spcPct val="0"/>
              </a:spcBef>
              <a:spcAft>
                <a:spcPct val="0"/>
              </a:spcAft>
              <a:defRPr/>
            </a:pPr>
            <a:r>
              <a:rPr lang="en-US" sz="2000" b="1" dirty="0">
                <a:latin typeface="Calibri" panose="020F0502020204030204" pitchFamily="34" charset="0"/>
                <a:cs typeface="Calibri" panose="020F0502020204030204" pitchFamily="34" charset="0"/>
              </a:rPr>
              <a:t>Sequence of events/timeline:</a:t>
            </a:r>
          </a:p>
        </p:txBody>
      </p:sp>
      <p:graphicFrame>
        <p:nvGraphicFramePr>
          <p:cNvPr id="6" name="Table 5">
            <a:extLst>
              <a:ext uri="{FF2B5EF4-FFF2-40B4-BE49-F238E27FC236}">
                <a16:creationId xmlns:a16="http://schemas.microsoft.com/office/drawing/2014/main" id="{B3FFB2F4-B733-47B9-9DF7-C4B66DE65340}"/>
              </a:ext>
            </a:extLst>
          </p:cNvPr>
          <p:cNvGraphicFramePr>
            <a:graphicFrameLocks noGrp="1"/>
          </p:cNvGraphicFramePr>
          <p:nvPr>
            <p:extLst>
              <p:ext uri="{D42A27DB-BD31-4B8C-83A1-F6EECF244321}">
                <p14:modId xmlns:p14="http://schemas.microsoft.com/office/powerpoint/2010/main" val="57516941"/>
              </p:ext>
            </p:extLst>
          </p:nvPr>
        </p:nvGraphicFramePr>
        <p:xfrm>
          <a:off x="542692" y="941742"/>
          <a:ext cx="11299904" cy="5022512"/>
        </p:xfrm>
        <a:graphic>
          <a:graphicData uri="http://schemas.openxmlformats.org/drawingml/2006/table">
            <a:tbl>
              <a:tblPr firstRow="1" bandRow="1">
                <a:tableStyleId>{7DF18680-E054-41AD-8BC1-D1AEF772440D}</a:tableStyleId>
              </a:tblPr>
              <a:tblGrid>
                <a:gridCol w="561279">
                  <a:extLst>
                    <a:ext uri="{9D8B030D-6E8A-4147-A177-3AD203B41FA5}">
                      <a16:colId xmlns:a16="http://schemas.microsoft.com/office/drawing/2014/main" val="20000"/>
                    </a:ext>
                  </a:extLst>
                </a:gridCol>
                <a:gridCol w="1182029">
                  <a:extLst>
                    <a:ext uri="{9D8B030D-6E8A-4147-A177-3AD203B41FA5}">
                      <a16:colId xmlns:a16="http://schemas.microsoft.com/office/drawing/2014/main" val="20001"/>
                    </a:ext>
                  </a:extLst>
                </a:gridCol>
                <a:gridCol w="847493">
                  <a:extLst>
                    <a:ext uri="{9D8B030D-6E8A-4147-A177-3AD203B41FA5}">
                      <a16:colId xmlns:a16="http://schemas.microsoft.com/office/drawing/2014/main" val="20002"/>
                    </a:ext>
                  </a:extLst>
                </a:gridCol>
                <a:gridCol w="8709103">
                  <a:extLst>
                    <a:ext uri="{9D8B030D-6E8A-4147-A177-3AD203B41FA5}">
                      <a16:colId xmlns:a16="http://schemas.microsoft.com/office/drawing/2014/main" val="20003"/>
                    </a:ext>
                  </a:extLst>
                </a:gridCol>
              </a:tblGrid>
              <a:tr h="381000">
                <a:tc>
                  <a:txBody>
                    <a:bodyPr/>
                    <a:lstStyle/>
                    <a:p>
                      <a:pPr algn="ctr"/>
                      <a:r>
                        <a:rPr lang="en-GB" sz="1400" dirty="0">
                          <a:latin typeface="Calibri" panose="020F0502020204030204" pitchFamily="34" charset="0"/>
                        </a:rPr>
                        <a:t>No.</a:t>
                      </a:r>
                      <a:endParaRPr lang="en-GB" sz="1400" dirty="0">
                        <a:solidFill>
                          <a:schemeClr val="bg1"/>
                        </a:solidFill>
                        <a:latin typeface="Calibri" panose="020F0502020204030204" pitchFamily="34" charset="0"/>
                      </a:endParaRPr>
                    </a:p>
                  </a:txBody>
                  <a:tcPr/>
                </a:tc>
                <a:tc>
                  <a:txBody>
                    <a:bodyPr/>
                    <a:lstStyle/>
                    <a:p>
                      <a:pPr algn="ctr"/>
                      <a:r>
                        <a:rPr lang="en-GB" sz="1400" dirty="0">
                          <a:latin typeface="Calibri" panose="020F0502020204030204" pitchFamily="34" charset="0"/>
                        </a:rPr>
                        <a:t>Date</a:t>
                      </a:r>
                      <a:endParaRPr lang="en-GB" sz="1400" dirty="0">
                        <a:solidFill>
                          <a:schemeClr val="bg1"/>
                        </a:solidFill>
                        <a:latin typeface="Calibri" panose="020F0502020204030204" pitchFamily="34" charset="0"/>
                      </a:endParaRPr>
                    </a:p>
                  </a:txBody>
                  <a:tcPr/>
                </a:tc>
                <a:tc>
                  <a:txBody>
                    <a:bodyPr/>
                    <a:lstStyle/>
                    <a:p>
                      <a:pPr algn="ctr"/>
                      <a:r>
                        <a:rPr lang="en-GB" sz="1400" dirty="0">
                          <a:latin typeface="Calibri" panose="020F0502020204030204" pitchFamily="34" charset="0"/>
                        </a:rPr>
                        <a:t>Time</a:t>
                      </a:r>
                      <a:endParaRPr lang="en-GB" sz="1400" dirty="0">
                        <a:solidFill>
                          <a:schemeClr val="bg1"/>
                        </a:solidFill>
                        <a:latin typeface="Calibri" panose="020F0502020204030204" pitchFamily="34" charset="0"/>
                      </a:endParaRPr>
                    </a:p>
                  </a:txBody>
                  <a:tcPr/>
                </a:tc>
                <a:tc>
                  <a:txBody>
                    <a:bodyPr/>
                    <a:lstStyle/>
                    <a:p>
                      <a:pPr algn="l"/>
                      <a:r>
                        <a:rPr lang="en-GB" sz="1400" dirty="0">
                          <a:latin typeface="Calibri" panose="020F0502020204030204" pitchFamily="34" charset="0"/>
                        </a:rPr>
                        <a:t>Description of event</a:t>
                      </a:r>
                      <a:endParaRPr lang="en-GB" sz="1400" dirty="0">
                        <a:solidFill>
                          <a:schemeClr val="bg1"/>
                        </a:solidFill>
                        <a:latin typeface="Calibri" panose="020F0502020204030204" pitchFamily="34" charset="0"/>
                      </a:endParaRPr>
                    </a:p>
                  </a:txBody>
                  <a:tcPr/>
                </a:tc>
                <a:extLst>
                  <a:ext uri="{0D108BD9-81ED-4DB2-BD59-A6C34878D82A}">
                    <a16:rowId xmlns:a16="http://schemas.microsoft.com/office/drawing/2014/main" val="10000"/>
                  </a:ext>
                </a:extLst>
              </a:tr>
              <a:tr h="508166">
                <a:tc>
                  <a:txBody>
                    <a:bodyPr/>
                    <a:lstStyle/>
                    <a:p>
                      <a:pPr algn="ctr"/>
                      <a:r>
                        <a:rPr lang="en-GB" sz="1400" dirty="0">
                          <a:latin typeface="Calibri" panose="020F0502020204030204" pitchFamily="34" charset="0"/>
                        </a:rPr>
                        <a:t>1</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1"/>
                  </a:ext>
                </a:extLst>
              </a:tr>
              <a:tr h="508166">
                <a:tc>
                  <a:txBody>
                    <a:bodyPr/>
                    <a:lstStyle/>
                    <a:p>
                      <a:pPr algn="ctr"/>
                      <a:r>
                        <a:rPr lang="en-GB" sz="1400" dirty="0">
                          <a:latin typeface="Calibri" panose="020F0502020204030204" pitchFamily="34" charset="0"/>
                        </a:rPr>
                        <a:t>2</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2"/>
                  </a:ext>
                </a:extLst>
              </a:tr>
              <a:tr h="508166">
                <a:tc>
                  <a:txBody>
                    <a:bodyPr/>
                    <a:lstStyle/>
                    <a:p>
                      <a:pPr algn="ctr"/>
                      <a:r>
                        <a:rPr lang="en-GB" sz="1400" dirty="0">
                          <a:latin typeface="Calibri" panose="020F0502020204030204" pitchFamily="34" charset="0"/>
                        </a:rPr>
                        <a:t>3</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3"/>
                  </a:ext>
                </a:extLst>
              </a:tr>
              <a:tr h="576184">
                <a:tc>
                  <a:txBody>
                    <a:bodyPr/>
                    <a:lstStyle/>
                    <a:p>
                      <a:pPr algn="ctr"/>
                      <a:r>
                        <a:rPr lang="en-GB" sz="1400" dirty="0">
                          <a:latin typeface="Calibri" panose="020F0502020204030204" pitchFamily="34" charset="0"/>
                        </a:rPr>
                        <a:t>4</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4"/>
                  </a:ext>
                </a:extLst>
              </a:tr>
              <a:tr h="508166">
                <a:tc>
                  <a:txBody>
                    <a:bodyPr/>
                    <a:lstStyle/>
                    <a:p>
                      <a:pPr algn="ctr"/>
                      <a:r>
                        <a:rPr lang="en-GB" sz="1400" dirty="0">
                          <a:latin typeface="Calibri" panose="020F0502020204030204" pitchFamily="34" charset="0"/>
                        </a:rPr>
                        <a:t>5</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5"/>
                  </a:ext>
                </a:extLst>
              </a:tr>
              <a:tr h="508166">
                <a:tc>
                  <a:txBody>
                    <a:bodyPr/>
                    <a:lstStyle/>
                    <a:p>
                      <a:pPr algn="ctr"/>
                      <a:r>
                        <a:rPr lang="en-GB" sz="1400" dirty="0">
                          <a:latin typeface="Calibri" panose="020F0502020204030204" pitchFamily="34" charset="0"/>
                        </a:rPr>
                        <a:t>6</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6"/>
                  </a:ext>
                </a:extLst>
              </a:tr>
              <a:tr h="508166">
                <a:tc>
                  <a:txBody>
                    <a:bodyPr/>
                    <a:lstStyle/>
                    <a:p>
                      <a:pPr algn="ctr"/>
                      <a:r>
                        <a:rPr lang="en-GB" sz="1400" dirty="0">
                          <a:latin typeface="Calibri" panose="020F0502020204030204" pitchFamily="34" charset="0"/>
                        </a:rPr>
                        <a:t>7</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7"/>
                  </a:ext>
                </a:extLst>
              </a:tr>
              <a:tr h="508166">
                <a:tc>
                  <a:txBody>
                    <a:bodyPr/>
                    <a:lstStyle/>
                    <a:p>
                      <a:pPr algn="ctr"/>
                      <a:r>
                        <a:rPr lang="en-GB" sz="1400" dirty="0">
                          <a:latin typeface="Calibri" panose="020F0502020204030204" pitchFamily="34" charset="0"/>
                        </a:rPr>
                        <a:t>8</a:t>
                      </a: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8"/>
                  </a:ext>
                </a:extLst>
              </a:tr>
              <a:tr h="508166">
                <a:tc>
                  <a:txBody>
                    <a:bodyPr/>
                    <a:lstStyle/>
                    <a:p>
                      <a:pPr algn="ctr"/>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tc>
                  <a:txBody>
                    <a:bodyPr/>
                    <a:lstStyle/>
                    <a:p>
                      <a:endParaRPr lang="en-GB" sz="1400" dirty="0">
                        <a:latin typeface="Calibri" panose="020F0502020204030204" pitchFamily="34" charset="0"/>
                      </a:endParaRPr>
                    </a:p>
                  </a:txBody>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7663418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31112" y="-8148"/>
            <a:ext cx="11960888"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9C826248-1B47-4C27-A00E-D1B49AD57049}"/>
              </a:ext>
            </a:extLst>
          </p:cNvPr>
          <p:cNvSpPr/>
          <p:nvPr/>
        </p:nvSpPr>
        <p:spPr>
          <a:xfrm>
            <a:off x="435308" y="591917"/>
            <a:ext cx="5879302" cy="400110"/>
          </a:xfrm>
          <a:prstGeom prst="rect">
            <a:avLst/>
          </a:prstGeom>
        </p:spPr>
        <p:txBody>
          <a:bodyPr wrap="none">
            <a:spAutoFit/>
          </a:bodyPr>
          <a:lstStyle/>
          <a:p>
            <a:pPr lvl="0" eaLnBrk="0" fontAlgn="base" hangingPunct="0">
              <a:spcBef>
                <a:spcPct val="50000"/>
              </a:spcBef>
              <a:spcAft>
                <a:spcPct val="0"/>
              </a:spcAft>
              <a:defRPr/>
            </a:pPr>
            <a:r>
              <a:rPr lang="en-US" sz="2000" b="1" dirty="0">
                <a:latin typeface="Calibri" panose="020F0502020204030204" pitchFamily="34" charset="0"/>
                <a:ea typeface="MS PGothic" pitchFamily="34" charset="-128"/>
                <a:cs typeface="Calibri" panose="020F0502020204030204" pitchFamily="34" charset="0"/>
              </a:rPr>
              <a:t>Details of the Emergency Response (ER) : If applicable</a:t>
            </a:r>
          </a:p>
        </p:txBody>
      </p:sp>
      <p:graphicFrame>
        <p:nvGraphicFramePr>
          <p:cNvPr id="6" name="Table 5">
            <a:extLst>
              <a:ext uri="{FF2B5EF4-FFF2-40B4-BE49-F238E27FC236}">
                <a16:creationId xmlns:a16="http://schemas.microsoft.com/office/drawing/2014/main" id="{5EBB8A60-A2C3-46E8-A2EB-9A4AA0DF761B}"/>
              </a:ext>
            </a:extLst>
          </p:cNvPr>
          <p:cNvGraphicFramePr>
            <a:graphicFrameLocks noGrp="1"/>
          </p:cNvGraphicFramePr>
          <p:nvPr>
            <p:extLst>
              <p:ext uri="{D42A27DB-BD31-4B8C-83A1-F6EECF244321}">
                <p14:modId xmlns:p14="http://schemas.microsoft.com/office/powerpoint/2010/main" val="341675227"/>
              </p:ext>
            </p:extLst>
          </p:nvPr>
        </p:nvGraphicFramePr>
        <p:xfrm>
          <a:off x="557704" y="1028866"/>
          <a:ext cx="11340647" cy="5095929"/>
        </p:xfrm>
        <a:graphic>
          <a:graphicData uri="http://schemas.openxmlformats.org/drawingml/2006/table">
            <a:tbl>
              <a:tblPr firstRow="1" firstCol="1" bandRow="1">
                <a:tableStyleId>{7DF18680-E054-41AD-8BC1-D1AEF772440D}</a:tableStyleId>
              </a:tblPr>
              <a:tblGrid>
                <a:gridCol w="582018">
                  <a:extLst>
                    <a:ext uri="{9D8B030D-6E8A-4147-A177-3AD203B41FA5}">
                      <a16:colId xmlns:a16="http://schemas.microsoft.com/office/drawing/2014/main" val="2788844132"/>
                    </a:ext>
                  </a:extLst>
                </a:gridCol>
                <a:gridCol w="4692366">
                  <a:extLst>
                    <a:ext uri="{9D8B030D-6E8A-4147-A177-3AD203B41FA5}">
                      <a16:colId xmlns:a16="http://schemas.microsoft.com/office/drawing/2014/main" val="2351542371"/>
                    </a:ext>
                  </a:extLst>
                </a:gridCol>
                <a:gridCol w="959005">
                  <a:extLst>
                    <a:ext uri="{9D8B030D-6E8A-4147-A177-3AD203B41FA5}">
                      <a16:colId xmlns:a16="http://schemas.microsoft.com/office/drawing/2014/main" val="3818219117"/>
                    </a:ext>
                  </a:extLst>
                </a:gridCol>
                <a:gridCol w="5107258">
                  <a:extLst>
                    <a:ext uri="{9D8B030D-6E8A-4147-A177-3AD203B41FA5}">
                      <a16:colId xmlns:a16="http://schemas.microsoft.com/office/drawing/2014/main" val="1983845778"/>
                    </a:ext>
                  </a:extLst>
                </a:gridCol>
              </a:tblGrid>
              <a:tr h="365036">
                <a:tc>
                  <a:txBody>
                    <a:bodyPr/>
                    <a:lstStyle/>
                    <a:p>
                      <a:pPr algn="ctr">
                        <a:spcAft>
                          <a:spcPts val="0"/>
                        </a:spcAft>
                      </a:pPr>
                      <a:r>
                        <a:rPr lang="en-US" sz="1600" dirty="0">
                          <a:effectLst/>
                          <a:latin typeface="Calibri" panose="020F0502020204030204" pitchFamily="34" charset="0"/>
                        </a:rPr>
                        <a:t>#</a:t>
                      </a:r>
                      <a:endParaRPr lang="en-US" sz="1600" b="1" dirty="0">
                        <a:solidFill>
                          <a:schemeClr val="tx1"/>
                        </a:solidFill>
                        <a:effectLst/>
                        <a:latin typeface="Calibri" panose="020F0502020204030204" pitchFamily="34" charset="0"/>
                        <a:ea typeface="Calibri" panose="020F0502020204030204" pitchFamily="34" charset="0"/>
                      </a:endParaRPr>
                    </a:p>
                  </a:txBody>
                  <a:tcPr marL="59539" marR="59539" marT="0" marB="0"/>
                </a:tc>
                <a:tc>
                  <a:txBody>
                    <a:bodyPr/>
                    <a:lstStyle/>
                    <a:p>
                      <a:pPr algn="ctr">
                        <a:spcAft>
                          <a:spcPts val="0"/>
                        </a:spcAft>
                      </a:pPr>
                      <a:r>
                        <a:rPr lang="en-US" sz="1600" dirty="0">
                          <a:effectLst/>
                          <a:latin typeface="Calibri" panose="020F0502020204030204" pitchFamily="34" charset="0"/>
                        </a:rPr>
                        <a:t>Emergency response </a:t>
                      </a:r>
                      <a:endParaRPr lang="en-US" sz="1600" b="1" dirty="0">
                        <a:solidFill>
                          <a:schemeClr val="tx1"/>
                        </a:solidFill>
                        <a:effectLst/>
                        <a:latin typeface="Calibri" panose="020F0502020204030204" pitchFamily="34" charset="0"/>
                        <a:ea typeface="Calibri" panose="020F0502020204030204" pitchFamily="34" charset="0"/>
                      </a:endParaRPr>
                    </a:p>
                  </a:txBody>
                  <a:tcPr marL="59539" marR="59539" marT="0" marB="0"/>
                </a:tc>
                <a:tc>
                  <a:txBody>
                    <a:bodyPr/>
                    <a:lstStyle/>
                    <a:p>
                      <a:pPr algn="ctr"/>
                      <a:r>
                        <a:rPr lang="en-US" sz="1600" dirty="0">
                          <a:latin typeface="Calibri" panose="020F0502020204030204" pitchFamily="34" charset="0"/>
                        </a:rPr>
                        <a:t>Yes/No</a:t>
                      </a:r>
                      <a:endParaRPr lang="en-US" sz="1600" b="1" dirty="0">
                        <a:solidFill>
                          <a:schemeClr val="tx1"/>
                        </a:solidFill>
                        <a:latin typeface="Calibri" panose="020F0502020204030204" pitchFamily="34" charset="0"/>
                      </a:endParaRPr>
                    </a:p>
                  </a:txBody>
                  <a:tcPr marL="79385" marR="79385" marT="39693" marB="39693"/>
                </a:tc>
                <a:tc>
                  <a:txBody>
                    <a:bodyPr/>
                    <a:lstStyle/>
                    <a:p>
                      <a:pPr algn="ctr"/>
                      <a:r>
                        <a:rPr lang="en-US" sz="1600" dirty="0">
                          <a:latin typeface="Calibri" panose="020F0502020204030204" pitchFamily="34" charset="0"/>
                        </a:rPr>
                        <a:t>   Comments</a:t>
                      </a:r>
                      <a:endParaRPr lang="en-US" sz="1600" b="1" dirty="0">
                        <a:solidFill>
                          <a:schemeClr val="tx1"/>
                        </a:solidFill>
                        <a:latin typeface="Calibri" panose="020F0502020204030204" pitchFamily="34" charset="0"/>
                      </a:endParaRPr>
                    </a:p>
                  </a:txBody>
                  <a:tcPr marL="79385" marR="79385" marT="39693" marB="39693"/>
                </a:tc>
                <a:extLst>
                  <a:ext uri="{0D108BD9-81ED-4DB2-BD59-A6C34878D82A}">
                    <a16:rowId xmlns:a16="http://schemas.microsoft.com/office/drawing/2014/main" val="3190534331"/>
                  </a:ext>
                </a:extLst>
              </a:tr>
              <a:tr h="407865">
                <a:tc>
                  <a:txBody>
                    <a:bodyPr/>
                    <a:lstStyle/>
                    <a:p>
                      <a:pPr>
                        <a:spcAft>
                          <a:spcPts val="0"/>
                        </a:spcAft>
                      </a:pPr>
                      <a:r>
                        <a:rPr lang="en-US" sz="1400" dirty="0">
                          <a:effectLst/>
                          <a:latin typeface="Calibri" panose="020F0502020204030204" pitchFamily="34" charset="0"/>
                        </a:rPr>
                        <a:t>1</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Did they call 5555? </a:t>
                      </a: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2175073374"/>
                  </a:ext>
                </a:extLst>
              </a:tr>
              <a:tr h="407865">
                <a:tc>
                  <a:txBody>
                    <a:bodyPr/>
                    <a:lstStyle/>
                    <a:p>
                      <a:pPr>
                        <a:spcAft>
                          <a:spcPts val="0"/>
                        </a:spcAft>
                      </a:pPr>
                      <a:r>
                        <a:rPr lang="en-US" sz="1400" dirty="0">
                          <a:effectLst/>
                          <a:latin typeface="Calibri" panose="020F0502020204030204" pitchFamily="34" charset="0"/>
                        </a:rPr>
                        <a:t>2</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How long did take to call 5555 and why ?</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1602278463"/>
                  </a:ext>
                </a:extLst>
              </a:tr>
              <a:tr h="407865">
                <a:tc>
                  <a:txBody>
                    <a:bodyPr/>
                    <a:lstStyle/>
                    <a:p>
                      <a:pPr>
                        <a:spcAft>
                          <a:spcPts val="0"/>
                        </a:spcAft>
                      </a:pPr>
                      <a:r>
                        <a:rPr lang="en-US" sz="1400" dirty="0">
                          <a:effectLst/>
                          <a:latin typeface="Calibri" panose="020F0502020204030204" pitchFamily="34" charset="0"/>
                        </a:rPr>
                        <a:t>3</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In case they delayed or did not call 5555, why ?</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2364401161"/>
                  </a:ext>
                </a:extLst>
              </a:tr>
              <a:tr h="407865">
                <a:tc>
                  <a:txBody>
                    <a:bodyPr/>
                    <a:lstStyle/>
                    <a:p>
                      <a:pPr>
                        <a:spcAft>
                          <a:spcPts val="0"/>
                        </a:spcAft>
                      </a:pPr>
                      <a:r>
                        <a:rPr lang="en-US" sz="1400" dirty="0">
                          <a:effectLst/>
                          <a:latin typeface="Calibri" panose="020F0502020204030204" pitchFamily="34" charset="0"/>
                        </a:rPr>
                        <a:t>4</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What time the CCR receive the call? If delay, why?</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1306129676"/>
                  </a:ext>
                </a:extLst>
              </a:tr>
              <a:tr h="407865">
                <a:tc>
                  <a:txBody>
                    <a:bodyPr/>
                    <a:lstStyle/>
                    <a:p>
                      <a:pPr>
                        <a:spcAft>
                          <a:spcPts val="0"/>
                        </a:spcAft>
                      </a:pPr>
                      <a:r>
                        <a:rPr lang="en-US" sz="1400" dirty="0">
                          <a:effectLst/>
                          <a:latin typeface="Calibri" panose="020F0502020204030204" pitchFamily="34" charset="0"/>
                        </a:rPr>
                        <a:t>5</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What are the Emergency Response positive practices ?</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3446201069"/>
                  </a:ext>
                </a:extLst>
              </a:tr>
              <a:tr h="550950">
                <a:tc>
                  <a:txBody>
                    <a:bodyPr/>
                    <a:lstStyle/>
                    <a:p>
                      <a:pPr>
                        <a:spcAft>
                          <a:spcPts val="0"/>
                        </a:spcAft>
                      </a:pPr>
                      <a:r>
                        <a:rPr lang="en-US" sz="1400" dirty="0">
                          <a:effectLst/>
                          <a:latin typeface="Calibri" panose="020F0502020204030204" pitchFamily="34" charset="0"/>
                        </a:rPr>
                        <a:t>6</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What are the Emergency Response Areas of Improvement?</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441617501"/>
                  </a:ext>
                </a:extLst>
              </a:tr>
              <a:tr h="734600">
                <a:tc>
                  <a:txBody>
                    <a:bodyPr/>
                    <a:lstStyle/>
                    <a:p>
                      <a:pPr>
                        <a:spcAft>
                          <a:spcPts val="0"/>
                        </a:spcAft>
                      </a:pPr>
                      <a:r>
                        <a:rPr lang="en-US" sz="1400" dirty="0">
                          <a:effectLst/>
                          <a:latin typeface="Calibri" panose="020F0502020204030204" pitchFamily="34" charset="0"/>
                        </a:rPr>
                        <a:t>7</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*What would be the ideal time for the ER services to reach the incident site to avoid further escalation ?</a:t>
                      </a:r>
                    </a:p>
                    <a:p>
                      <a:pPr>
                        <a:spcAft>
                          <a:spcPts val="0"/>
                        </a:spcAft>
                      </a:pP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284317770"/>
                  </a:ext>
                </a:extLst>
              </a:tr>
              <a:tr h="998153">
                <a:tc>
                  <a:txBody>
                    <a:bodyPr/>
                    <a:lstStyle/>
                    <a:p>
                      <a:pPr>
                        <a:spcAft>
                          <a:spcPts val="0"/>
                        </a:spcAft>
                      </a:pPr>
                      <a:r>
                        <a:rPr lang="en-US" sz="1400" dirty="0">
                          <a:effectLst/>
                          <a:latin typeface="Calibri" panose="020F0502020204030204" pitchFamily="34" charset="0"/>
                        </a:rPr>
                        <a:t>8</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What are the location coordinates ? </a:t>
                      </a:r>
                    </a:p>
                    <a:p>
                      <a:pPr>
                        <a:spcAft>
                          <a:spcPts val="0"/>
                        </a:spcAft>
                      </a:pPr>
                      <a:r>
                        <a:rPr lang="en-US" sz="1400" dirty="0">
                          <a:effectLst/>
                          <a:latin typeface="Calibri" panose="020F0502020204030204" pitchFamily="34" charset="0"/>
                        </a:rPr>
                        <a:t> </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1607108437"/>
                  </a:ext>
                </a:extLst>
              </a:tr>
              <a:tr h="407865">
                <a:tc>
                  <a:txBody>
                    <a:bodyPr/>
                    <a:lstStyle/>
                    <a:p>
                      <a:pPr>
                        <a:spcAft>
                          <a:spcPts val="0"/>
                        </a:spcAft>
                      </a:pPr>
                      <a:r>
                        <a:rPr lang="en-US" sz="1400" dirty="0">
                          <a:effectLst/>
                          <a:latin typeface="Calibri" panose="020F0502020204030204" pitchFamily="34" charset="0"/>
                        </a:rPr>
                        <a:t>9</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pPr>
                        <a:spcAft>
                          <a:spcPts val="0"/>
                        </a:spcAft>
                      </a:pPr>
                      <a:r>
                        <a:rPr lang="en-US" sz="1400" dirty="0">
                          <a:effectLst/>
                          <a:latin typeface="Calibri" panose="020F0502020204030204" pitchFamily="34" charset="0"/>
                        </a:rPr>
                        <a:t>Others </a:t>
                      </a:r>
                      <a:endParaRPr lang="en-US" sz="1400" dirty="0">
                        <a:effectLst/>
                        <a:latin typeface="Calibri" panose="020F0502020204030204" pitchFamily="34" charset="0"/>
                        <a:ea typeface="Calibri" panose="020F0502020204030204" pitchFamily="34" charset="0"/>
                      </a:endParaRPr>
                    </a:p>
                  </a:txBody>
                  <a:tcPr marL="59539" marR="59539" marT="0" marB="0"/>
                </a:tc>
                <a:tc>
                  <a:txBody>
                    <a:bodyPr/>
                    <a:lstStyle/>
                    <a:p>
                      <a:endParaRPr lang="en-US" sz="1400" dirty="0">
                        <a:latin typeface="Calibri" panose="020F0502020204030204" pitchFamily="34" charset="0"/>
                      </a:endParaRPr>
                    </a:p>
                  </a:txBody>
                  <a:tcPr marL="79385" marR="79385" marT="39693" marB="39693"/>
                </a:tc>
                <a:tc>
                  <a:txBody>
                    <a:bodyPr/>
                    <a:lstStyle/>
                    <a:p>
                      <a:endParaRPr lang="en-US" sz="1400" dirty="0">
                        <a:latin typeface="Calibri" panose="020F0502020204030204" pitchFamily="34" charset="0"/>
                      </a:endParaRPr>
                    </a:p>
                  </a:txBody>
                  <a:tcPr marL="79385" marR="79385" marT="39693" marB="39693"/>
                </a:tc>
                <a:extLst>
                  <a:ext uri="{0D108BD9-81ED-4DB2-BD59-A6C34878D82A}">
                    <a16:rowId xmlns:a16="http://schemas.microsoft.com/office/drawing/2014/main" val="113177385"/>
                  </a:ext>
                </a:extLst>
              </a:tr>
            </a:tbl>
          </a:graphicData>
        </a:graphic>
      </p:graphicFrame>
      <p:graphicFrame>
        <p:nvGraphicFramePr>
          <p:cNvPr id="7" name="Table 3">
            <a:extLst>
              <a:ext uri="{FF2B5EF4-FFF2-40B4-BE49-F238E27FC236}">
                <a16:creationId xmlns:a16="http://schemas.microsoft.com/office/drawing/2014/main" id="{9324E438-0FCE-43BB-94C3-378D7AB1C22E}"/>
              </a:ext>
            </a:extLst>
          </p:cNvPr>
          <p:cNvGraphicFramePr>
            <a:graphicFrameLocks noGrp="1"/>
          </p:cNvGraphicFramePr>
          <p:nvPr>
            <p:extLst>
              <p:ext uri="{D42A27DB-BD31-4B8C-83A1-F6EECF244321}">
                <p14:modId xmlns:p14="http://schemas.microsoft.com/office/powerpoint/2010/main" val="33466810"/>
              </p:ext>
            </p:extLst>
          </p:nvPr>
        </p:nvGraphicFramePr>
        <p:xfrm>
          <a:off x="1143000" y="4956329"/>
          <a:ext cx="4524011" cy="675640"/>
        </p:xfrm>
        <a:graphic>
          <a:graphicData uri="http://schemas.openxmlformats.org/drawingml/2006/table">
            <a:tbl>
              <a:tblPr firstRow="1" bandRow="1">
                <a:tableStyleId>{5940675A-B579-460E-94D1-54222C63F5DA}</a:tableStyleId>
              </a:tblPr>
              <a:tblGrid>
                <a:gridCol w="1900555">
                  <a:extLst>
                    <a:ext uri="{9D8B030D-6E8A-4147-A177-3AD203B41FA5}">
                      <a16:colId xmlns:a16="http://schemas.microsoft.com/office/drawing/2014/main" val="476837541"/>
                    </a:ext>
                  </a:extLst>
                </a:gridCol>
                <a:gridCol w="1252578">
                  <a:extLst>
                    <a:ext uri="{9D8B030D-6E8A-4147-A177-3AD203B41FA5}">
                      <a16:colId xmlns:a16="http://schemas.microsoft.com/office/drawing/2014/main" val="403073928"/>
                    </a:ext>
                  </a:extLst>
                </a:gridCol>
                <a:gridCol w="1370878">
                  <a:extLst>
                    <a:ext uri="{9D8B030D-6E8A-4147-A177-3AD203B41FA5}">
                      <a16:colId xmlns:a16="http://schemas.microsoft.com/office/drawing/2014/main" val="3053261720"/>
                    </a:ext>
                  </a:extLst>
                </a:gridCol>
              </a:tblGrid>
              <a:tr h="370840">
                <a:tc>
                  <a:txBody>
                    <a:bodyPr/>
                    <a:lstStyle/>
                    <a:p>
                      <a:r>
                        <a:rPr lang="en-US" sz="1400" dirty="0">
                          <a:solidFill>
                            <a:schemeClr val="tx2"/>
                          </a:solidFill>
                          <a:effectLst/>
                          <a:latin typeface="Georgia" panose="02040502050405020303" pitchFamily="18" charset="0"/>
                          <a:ea typeface="Calibri" panose="020F0502020204030204" pitchFamily="34" charset="0"/>
                          <a:cs typeface="Calibri" panose="020F0502020204030204" pitchFamily="34" charset="0"/>
                        </a:rPr>
                        <a:t>GPS System </a:t>
                      </a:r>
                      <a:r>
                        <a:rPr lang="en-US" sz="1000" dirty="0">
                          <a:solidFill>
                            <a:schemeClr val="tx2"/>
                          </a:solidFill>
                          <a:effectLst/>
                          <a:latin typeface="Georgia" panose="02040502050405020303" pitchFamily="18" charset="0"/>
                          <a:ea typeface="Calibri" panose="020F0502020204030204" pitchFamily="34" charset="0"/>
                          <a:cs typeface="Calibri" panose="020F0502020204030204" pitchFamily="34" charset="0"/>
                        </a:rPr>
                        <a:t>(eg:PSD93)</a:t>
                      </a:r>
                      <a:endParaRPr lang="en-US" sz="1000" dirty="0">
                        <a:solidFill>
                          <a:schemeClr val="tx2"/>
                        </a:solidFill>
                        <a:highlight>
                          <a:srgbClr val="FFFC00"/>
                        </a:highlight>
                      </a:endParaRPr>
                    </a:p>
                  </a:txBody>
                  <a:tcPr/>
                </a:tc>
                <a:tc>
                  <a:txBody>
                    <a:bodyPr/>
                    <a:lstStyle/>
                    <a:p>
                      <a:r>
                        <a:rPr lang="en-US" sz="1400" dirty="0">
                          <a:latin typeface="Calibri" panose="020F0502020204030204" pitchFamily="34" charset="0"/>
                        </a:rPr>
                        <a:t>E/</a:t>
                      </a:r>
                    </a:p>
                  </a:txBody>
                  <a:tcPr/>
                </a:tc>
                <a:tc>
                  <a:txBody>
                    <a:bodyPr/>
                    <a:lstStyle/>
                    <a:p>
                      <a:r>
                        <a:rPr lang="en-US" sz="1400" dirty="0">
                          <a:latin typeface="Calibri" panose="020F0502020204030204" pitchFamily="34" charset="0"/>
                        </a:rPr>
                        <a:t>N/</a:t>
                      </a:r>
                    </a:p>
                  </a:txBody>
                  <a:tcPr/>
                </a:tc>
                <a:extLst>
                  <a:ext uri="{0D108BD9-81ED-4DB2-BD59-A6C34878D82A}">
                    <a16:rowId xmlns:a16="http://schemas.microsoft.com/office/drawing/2014/main" val="2852921499"/>
                  </a:ext>
                </a:extLst>
              </a:tr>
              <a:tr h="0">
                <a:tc>
                  <a:txBody>
                    <a:bodyPr/>
                    <a:lstStyle/>
                    <a:p>
                      <a:pPr marL="0" algn="l" defTabSz="914400" rtl="0" eaLnBrk="1" latinLnBrk="0" hangingPunct="1"/>
                      <a:r>
                        <a:rPr lang="en-US" sz="1400" dirty="0">
                          <a:solidFill>
                            <a:schemeClr val="tx2"/>
                          </a:solidFill>
                          <a:effectLst/>
                          <a:latin typeface="Georgia" panose="02040502050405020303" pitchFamily="18" charset="0"/>
                          <a:ea typeface="Calibri" panose="020F0502020204030204" pitchFamily="34" charset="0"/>
                          <a:cs typeface="Calibri" panose="020F0502020204030204" pitchFamily="34" charset="0"/>
                        </a:rPr>
                        <a:t>GPS System </a:t>
                      </a:r>
                      <a:r>
                        <a:rPr lang="en-US" sz="1000" kern="1200" dirty="0">
                          <a:solidFill>
                            <a:schemeClr val="tx2"/>
                          </a:solidFill>
                          <a:effectLst/>
                          <a:latin typeface="Georgia" panose="02040502050405020303" pitchFamily="18" charset="0"/>
                          <a:ea typeface="Calibri" panose="020F0502020204030204" pitchFamily="34" charset="0"/>
                          <a:cs typeface="Calibri" panose="020F0502020204030204" pitchFamily="34" charset="0"/>
                        </a:rPr>
                        <a:t>(eg:WGS84)</a:t>
                      </a:r>
                      <a:endParaRPr lang="en-US" sz="1000" kern="1200" dirty="0">
                        <a:solidFill>
                          <a:schemeClr val="tx2"/>
                        </a:solidFill>
                        <a:effectLst/>
                        <a:latin typeface="Georgia" panose="02040502050405020303" pitchFamily="18" charset="0"/>
                        <a:cs typeface="Calibri" panose="020F0502020204030204" pitchFamily="34" charset="0"/>
                      </a:endParaRPr>
                    </a:p>
                  </a:txBody>
                  <a:tcPr/>
                </a:tc>
                <a:tc>
                  <a:txBody>
                    <a:bodyPr/>
                    <a:lstStyle/>
                    <a:p>
                      <a:r>
                        <a:rPr lang="en-US" sz="1400" dirty="0">
                          <a:latin typeface="Calibri" panose="020F0502020204030204" pitchFamily="34" charset="0"/>
                        </a:rPr>
                        <a:t>E/</a:t>
                      </a:r>
                    </a:p>
                  </a:txBody>
                  <a:tcPr/>
                </a:tc>
                <a:tc>
                  <a:txBody>
                    <a:bodyPr/>
                    <a:lstStyle/>
                    <a:p>
                      <a:r>
                        <a:rPr lang="en-US" sz="1400" dirty="0">
                          <a:latin typeface="Calibri" panose="020F0502020204030204" pitchFamily="34" charset="0"/>
                        </a:rPr>
                        <a:t>N/</a:t>
                      </a:r>
                    </a:p>
                  </a:txBody>
                  <a:tcPr/>
                </a:tc>
                <a:extLst>
                  <a:ext uri="{0D108BD9-81ED-4DB2-BD59-A6C34878D82A}">
                    <a16:rowId xmlns:a16="http://schemas.microsoft.com/office/drawing/2014/main" val="2945567392"/>
                  </a:ext>
                </a:extLst>
              </a:tr>
            </a:tbl>
          </a:graphicData>
        </a:graphic>
      </p:graphicFrame>
    </p:spTree>
    <p:extLst>
      <p:ext uri="{BB962C8B-B14F-4D97-AF65-F5344CB8AC3E}">
        <p14:creationId xmlns:p14="http://schemas.microsoft.com/office/powerpoint/2010/main" val="357981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00967" y="0"/>
            <a:ext cx="11991033"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E0A08913-7F2B-4176-924A-2C3A072936E9}"/>
              </a:ext>
            </a:extLst>
          </p:cNvPr>
          <p:cNvSpPr/>
          <p:nvPr/>
        </p:nvSpPr>
        <p:spPr>
          <a:xfrm>
            <a:off x="429536" y="591917"/>
            <a:ext cx="5547058" cy="400110"/>
          </a:xfrm>
          <a:prstGeom prst="rect">
            <a:avLst/>
          </a:prstGeom>
        </p:spPr>
        <p:txBody>
          <a:bodyPr wrap="square">
            <a:spAutoFit/>
          </a:bodyPr>
          <a:lstStyle/>
          <a:p>
            <a:pPr lvl="0" eaLnBrk="0" fontAlgn="base" hangingPunct="0">
              <a:spcBef>
                <a:spcPct val="50000"/>
              </a:spcBef>
              <a:spcAft>
                <a:spcPct val="0"/>
              </a:spcAft>
            </a:pPr>
            <a:r>
              <a:rPr lang="en-GB" sz="2000" b="1" dirty="0">
                <a:latin typeface="Calibri" panose="020F0502020204030204" pitchFamily="34" charset="0"/>
                <a:cs typeface="Calibri" panose="020F0502020204030204" pitchFamily="34" charset="0"/>
              </a:rPr>
              <a:t>Critical factors &amp; Key Causational Factors:</a:t>
            </a:r>
            <a:endParaRPr lang="en-GB" sz="2000" b="1" dirty="0">
              <a:latin typeface="Times New Roman" pitchFamily="18" charset="0"/>
              <a:cs typeface="Calibri" panose="020F0502020204030204" pitchFamily="34" charset="0"/>
            </a:endParaRPr>
          </a:p>
        </p:txBody>
      </p:sp>
      <p:sp>
        <p:nvSpPr>
          <p:cNvPr id="4" name="Rectangle 3">
            <a:extLst>
              <a:ext uri="{FF2B5EF4-FFF2-40B4-BE49-F238E27FC236}">
                <a16:creationId xmlns:a16="http://schemas.microsoft.com/office/drawing/2014/main" id="{E19A524F-0B2A-4465-B5E8-1DF0BB6C2D30}"/>
              </a:ext>
            </a:extLst>
          </p:cNvPr>
          <p:cNvSpPr/>
          <p:nvPr/>
        </p:nvSpPr>
        <p:spPr>
          <a:xfrm>
            <a:off x="429535" y="1045499"/>
            <a:ext cx="11569177" cy="3662541"/>
          </a:xfrm>
          <a:prstGeom prst="rect">
            <a:avLst/>
          </a:prstGeom>
        </p:spPr>
        <p:txBody>
          <a:bodyPr wrap="square">
            <a:spAutoFit/>
          </a:bodyPr>
          <a:lstStyle/>
          <a:p>
            <a:pPr marL="36000" lvl="1" indent="-342900">
              <a:buFont typeface="+mj-lt"/>
              <a:buAutoNum type="arabicPeriod"/>
              <a:defRPr/>
            </a:pPr>
            <a:r>
              <a:rPr lang="en-US" b="1" dirty="0">
                <a:solidFill>
                  <a:schemeClr val="accent1"/>
                </a:solidFill>
                <a:latin typeface="Calibri" panose="020F0502020204030204" pitchFamily="34" charset="0"/>
              </a:rPr>
              <a:t>Critical factor 1 </a:t>
            </a:r>
          </a:p>
          <a:p>
            <a:pPr marL="342900" indent="-342900">
              <a:buFont typeface="+mj-lt"/>
              <a:buAutoNum type="arabicPeriod"/>
              <a:defRPr/>
            </a:pPr>
            <a:endParaRPr lang="en-US" sz="1400" b="1" dirty="0">
              <a:latin typeface="Calibri" panose="020F0502020204030204" pitchFamily="34" charset="0"/>
            </a:endParaRPr>
          </a:p>
          <a:p>
            <a:pPr marL="36000" lvl="1">
              <a:defRPr/>
            </a:pPr>
            <a:r>
              <a:rPr lang="en-US" b="1" dirty="0">
                <a:latin typeface="Calibri" panose="020F0502020204030204" pitchFamily="34" charset="0"/>
              </a:rPr>
              <a:t>Causational factor 1: 	</a:t>
            </a:r>
          </a:p>
          <a:p>
            <a:pPr marL="36000" lvl="1">
              <a:defRPr/>
            </a:pPr>
            <a:r>
              <a:rPr lang="en-US" b="1" dirty="0">
                <a:latin typeface="Calibri" panose="020F0502020204030204" pitchFamily="34" charset="0"/>
              </a:rPr>
              <a:t>Causational factor 2:</a:t>
            </a:r>
          </a:p>
          <a:p>
            <a:pPr marL="36000" lvl="1">
              <a:defRPr/>
            </a:pPr>
            <a:r>
              <a:rPr lang="en-US" b="1" dirty="0">
                <a:latin typeface="Calibri" panose="020F0502020204030204" pitchFamily="34" charset="0"/>
              </a:rPr>
              <a:t>Causational factor 3:</a:t>
            </a:r>
          </a:p>
          <a:p>
            <a:pPr marL="36000" lvl="1">
              <a:defRPr/>
            </a:pPr>
            <a:endParaRPr lang="en-US" b="1" dirty="0">
              <a:latin typeface="Calibri" panose="020F0502020204030204" pitchFamily="34" charset="0"/>
            </a:endParaRPr>
          </a:p>
          <a:p>
            <a:pPr marL="0" lvl="1">
              <a:defRPr/>
            </a:pPr>
            <a:endParaRPr lang="en-US" sz="1200" b="1" dirty="0">
              <a:latin typeface="Calibri" panose="020F0502020204030204" pitchFamily="34" charset="0"/>
            </a:endParaRPr>
          </a:p>
          <a:p>
            <a:pPr marL="0" lvl="1">
              <a:defRPr/>
            </a:pPr>
            <a:r>
              <a:rPr lang="en-US" b="1" dirty="0">
                <a:solidFill>
                  <a:schemeClr val="accent1"/>
                </a:solidFill>
                <a:latin typeface="Calibri" panose="020F0502020204030204" pitchFamily="34" charset="0"/>
              </a:rPr>
              <a:t>2</a:t>
            </a:r>
            <a:r>
              <a:rPr lang="en-US" sz="1200" b="1" dirty="0">
                <a:solidFill>
                  <a:schemeClr val="accent1"/>
                </a:solidFill>
                <a:latin typeface="Calibri" panose="020F0502020204030204" pitchFamily="34" charset="0"/>
              </a:rPr>
              <a:t>. </a:t>
            </a:r>
            <a:r>
              <a:rPr lang="en-US" b="1" dirty="0">
                <a:solidFill>
                  <a:schemeClr val="accent1"/>
                </a:solidFill>
                <a:latin typeface="Calibri" panose="020F0502020204030204" pitchFamily="34" charset="0"/>
              </a:rPr>
              <a:t>Critical factor 2 </a:t>
            </a:r>
          </a:p>
          <a:p>
            <a:pPr marL="342900" indent="-342900">
              <a:defRPr/>
            </a:pPr>
            <a:endParaRPr lang="en-US" sz="1400" b="1" dirty="0">
              <a:latin typeface="Calibri" panose="020F0502020204030204" pitchFamily="34" charset="0"/>
            </a:endParaRPr>
          </a:p>
          <a:p>
            <a:pPr marL="36000" lvl="1">
              <a:defRPr/>
            </a:pPr>
            <a:r>
              <a:rPr lang="en-US" b="1" dirty="0">
                <a:latin typeface="Calibri" panose="020F0502020204030204" pitchFamily="34" charset="0"/>
              </a:rPr>
              <a:t>Causational factor 1: 	</a:t>
            </a:r>
          </a:p>
          <a:p>
            <a:pPr marL="36000" lvl="1">
              <a:defRPr/>
            </a:pPr>
            <a:r>
              <a:rPr lang="en-US" b="1" dirty="0">
                <a:latin typeface="Calibri" panose="020F0502020204030204" pitchFamily="34" charset="0"/>
              </a:rPr>
              <a:t>Causational factor 2: </a:t>
            </a:r>
          </a:p>
          <a:p>
            <a:pPr marL="36000" lvl="1">
              <a:defRPr/>
            </a:pPr>
            <a:r>
              <a:rPr lang="en-US" b="1" dirty="0">
                <a:latin typeface="Calibri" panose="020F0502020204030204" pitchFamily="34" charset="0"/>
              </a:rPr>
              <a:t>Causational factor 3:</a:t>
            </a:r>
          </a:p>
          <a:p>
            <a:pPr marL="36000" lvl="1">
              <a:defRPr/>
            </a:pPr>
            <a:endParaRPr lang="en-US" b="1" dirty="0">
              <a:latin typeface="Calibri" panose="020F0502020204030204" pitchFamily="34" charset="0"/>
            </a:endParaRPr>
          </a:p>
          <a:p>
            <a:pPr marL="36000" lvl="1">
              <a:defRPr/>
            </a:pPr>
            <a:endParaRPr lang="en-US" sz="1200" b="1" dirty="0">
              <a:latin typeface="Calibri" panose="020F0502020204030204" pitchFamily="34" charset="0"/>
            </a:endParaRPr>
          </a:p>
        </p:txBody>
      </p:sp>
    </p:spTree>
    <p:extLst>
      <p:ext uri="{BB962C8B-B14F-4D97-AF65-F5344CB8AC3E}">
        <p14:creationId xmlns:p14="http://schemas.microsoft.com/office/powerpoint/2010/main" val="18355731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5203" y="-2342"/>
            <a:ext cx="12006797"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28435020-A3FE-435E-8F45-839A3D538DE0}"/>
              </a:ext>
            </a:extLst>
          </p:cNvPr>
          <p:cNvSpPr/>
          <p:nvPr/>
        </p:nvSpPr>
        <p:spPr>
          <a:xfrm>
            <a:off x="540183" y="595484"/>
            <a:ext cx="3239413" cy="400110"/>
          </a:xfrm>
          <a:prstGeom prst="rect">
            <a:avLst/>
          </a:prstGeom>
        </p:spPr>
        <p:txBody>
          <a:bodyPr wrap="none">
            <a:spAutoFit/>
          </a:bodyPr>
          <a:lstStyle/>
          <a:p>
            <a:pPr lvl="0" eaLnBrk="0" fontAlgn="base" hangingPunct="0">
              <a:spcBef>
                <a:spcPct val="50000"/>
              </a:spcBef>
              <a:spcAft>
                <a:spcPct val="0"/>
              </a:spcAft>
            </a:pPr>
            <a:r>
              <a:rPr lang="en-GB" sz="2000" b="1" dirty="0">
                <a:latin typeface="Calibri" panose="020F0502020204030204" pitchFamily="34" charset="0"/>
                <a:cs typeface="Calibri" panose="020F0502020204030204" pitchFamily="34" charset="0"/>
              </a:rPr>
              <a:t>Findings:  </a:t>
            </a:r>
            <a:r>
              <a:rPr lang="en-US" sz="2000" b="1" dirty="0">
                <a:latin typeface="Calibri" panose="020F0502020204030204" pitchFamily="34" charset="0"/>
              </a:rPr>
              <a:t>Immediate causes:</a:t>
            </a:r>
            <a:endParaRPr lang="en-GB" sz="2000" b="1" dirty="0">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BA9CAF02-8A76-4437-8F5E-A7117C5F0223}"/>
              </a:ext>
            </a:extLst>
          </p:cNvPr>
          <p:cNvSpPr/>
          <p:nvPr/>
        </p:nvSpPr>
        <p:spPr>
          <a:xfrm>
            <a:off x="540183" y="1103300"/>
            <a:ext cx="1995611" cy="369332"/>
          </a:xfrm>
          <a:prstGeom prst="rect">
            <a:avLst/>
          </a:prstGeom>
        </p:spPr>
        <p:txBody>
          <a:bodyPr wrap="none">
            <a:spAutoFit/>
          </a:bodyPr>
          <a:lstStyle/>
          <a:p>
            <a:pPr marL="36000" lvl="1" indent="-342900">
              <a:spcBef>
                <a:spcPct val="50000"/>
              </a:spcBef>
              <a:buFont typeface="+mj-lt"/>
              <a:buAutoNum type="arabicPeriod"/>
              <a:defRPr/>
            </a:pPr>
            <a:r>
              <a:rPr lang="en-GB" b="1" dirty="0">
                <a:solidFill>
                  <a:schemeClr val="accent1"/>
                </a:solidFill>
                <a:latin typeface="Calibri" panose="020F0502020204030204" pitchFamily="34" charset="0"/>
              </a:rPr>
              <a:t>Unsafe actions:</a:t>
            </a:r>
          </a:p>
        </p:txBody>
      </p:sp>
      <p:graphicFrame>
        <p:nvGraphicFramePr>
          <p:cNvPr id="6" name="Table 5">
            <a:extLst>
              <a:ext uri="{FF2B5EF4-FFF2-40B4-BE49-F238E27FC236}">
                <a16:creationId xmlns:a16="http://schemas.microsoft.com/office/drawing/2014/main" id="{BA505F78-AF68-4B2B-A08A-230801A56CEA}"/>
              </a:ext>
            </a:extLst>
          </p:cNvPr>
          <p:cNvGraphicFramePr>
            <a:graphicFrameLocks noGrp="1"/>
          </p:cNvGraphicFramePr>
          <p:nvPr>
            <p:extLst>
              <p:ext uri="{D42A27DB-BD31-4B8C-83A1-F6EECF244321}">
                <p14:modId xmlns:p14="http://schemas.microsoft.com/office/powerpoint/2010/main" val="2231522176"/>
              </p:ext>
            </p:extLst>
          </p:nvPr>
        </p:nvGraphicFramePr>
        <p:xfrm>
          <a:off x="540182" y="1572322"/>
          <a:ext cx="11168597" cy="1867160"/>
        </p:xfrm>
        <a:graphic>
          <a:graphicData uri="http://schemas.openxmlformats.org/drawingml/2006/table">
            <a:tbl>
              <a:tblPr>
                <a:tableStyleId>{616DA210-FB5B-4158-B5E0-FEB733F419BA}</a:tableStyleId>
              </a:tblPr>
              <a:tblGrid>
                <a:gridCol w="1467038">
                  <a:extLst>
                    <a:ext uri="{9D8B030D-6E8A-4147-A177-3AD203B41FA5}">
                      <a16:colId xmlns:a16="http://schemas.microsoft.com/office/drawing/2014/main" val="20000"/>
                    </a:ext>
                  </a:extLst>
                </a:gridCol>
                <a:gridCol w="3406532">
                  <a:extLst>
                    <a:ext uri="{9D8B030D-6E8A-4147-A177-3AD203B41FA5}">
                      <a16:colId xmlns:a16="http://schemas.microsoft.com/office/drawing/2014/main" val="20001"/>
                    </a:ext>
                  </a:extLst>
                </a:gridCol>
                <a:gridCol w="6295027">
                  <a:extLst>
                    <a:ext uri="{9D8B030D-6E8A-4147-A177-3AD203B41FA5}">
                      <a16:colId xmlns:a16="http://schemas.microsoft.com/office/drawing/2014/main" val="20002"/>
                    </a:ext>
                  </a:extLst>
                </a:gridCol>
              </a:tblGrid>
              <a:tr h="152400">
                <a:tc>
                  <a:txBody>
                    <a:bodyPr/>
                    <a:lstStyle/>
                    <a:p>
                      <a:pPr marL="0" marR="0" algn="ctr" defTabSz="914400" rtl="0" eaLnBrk="1" latinLnBrk="0" hangingPunct="1">
                        <a:spcBef>
                          <a:spcPts val="0"/>
                        </a:spcBef>
                        <a:spcAft>
                          <a:spcPts val="0"/>
                        </a:spcAft>
                      </a:pPr>
                      <a:r>
                        <a:rPr lang="en-GB" sz="1600" b="1" kern="1200" dirty="0">
                          <a:effectLst/>
                          <a:latin typeface="Calibri" panose="020F0502020204030204" pitchFamily="34" charset="0"/>
                        </a:rPr>
                        <a:t>Immediate Cause Ref No #</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p>
                      <a:pPr marL="0" marR="0" algn="ctr" defTabSz="914400" rtl="0" eaLnBrk="1" latinLnBrk="0" hangingPunct="1">
                        <a:spcBef>
                          <a:spcPts val="0"/>
                        </a:spcBef>
                        <a:spcAft>
                          <a:spcPts val="0"/>
                        </a:spcAft>
                      </a:pPr>
                      <a:r>
                        <a:rPr lang="en-GB" sz="1600" b="1" kern="1200" dirty="0">
                          <a:effectLst/>
                          <a:latin typeface="Calibri" panose="020F0502020204030204" pitchFamily="34" charset="0"/>
                        </a:rPr>
                        <a:t>ICAM Causation description  </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p>
                      <a:pPr marL="0" marR="0" algn="ctr" defTabSz="914400" rtl="0" eaLnBrk="1" latinLnBrk="0" hangingPunct="1">
                        <a:spcBef>
                          <a:spcPts val="0"/>
                        </a:spcBef>
                        <a:spcAft>
                          <a:spcPts val="0"/>
                        </a:spcAft>
                      </a:pPr>
                      <a:r>
                        <a:rPr lang="en-GB" sz="1600" b="1" kern="1200" dirty="0">
                          <a:effectLst/>
                          <a:latin typeface="Calibri" panose="020F0502020204030204" pitchFamily="34" charset="0"/>
                        </a:rPr>
                        <a:t>Justification for causation cited </a:t>
                      </a:r>
                      <a:endParaRPr lang="en-US" sz="1600" b="1" kern="1200" dirty="0">
                        <a:solidFill>
                          <a:schemeClr val="tx1"/>
                        </a:solidFill>
                        <a:effectLst/>
                        <a:latin typeface="Calibri" panose="020F0502020204030204" pitchFamily="34" charset="0"/>
                        <a:ea typeface="+mn-ea"/>
                        <a:cs typeface="+mn-cs"/>
                      </a:endParaRPr>
                    </a:p>
                  </a:txBody>
                  <a:tcPr marL="68580" marR="68580" marT="0" marB="0"/>
                </a:tc>
                <a:extLst>
                  <a:ext uri="{0D108BD9-81ED-4DB2-BD59-A6C34878D82A}">
                    <a16:rowId xmlns:a16="http://schemas.microsoft.com/office/drawing/2014/main" val="10000"/>
                  </a:ext>
                </a:extLst>
              </a:tr>
              <a:tr h="275896">
                <a:tc>
                  <a:txBody>
                    <a:bodyPr/>
                    <a:lstStyle/>
                    <a:p>
                      <a:pPr marL="457200" marR="0" algn="just" defTabSz="914400" rtl="0" eaLnBrk="1" latinLnBrk="0" hangingPunct="1">
                        <a:spcBef>
                          <a:spcPts val="0"/>
                        </a:spcBef>
                        <a:spcAft>
                          <a:spcPts val="600"/>
                        </a:spcAft>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1"/>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2"/>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3"/>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4"/>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7F359895-61AA-41F1-9B31-3D7BCA98B874}"/>
              </a:ext>
            </a:extLst>
          </p:cNvPr>
          <p:cNvSpPr/>
          <p:nvPr/>
        </p:nvSpPr>
        <p:spPr>
          <a:xfrm>
            <a:off x="412904" y="3702841"/>
            <a:ext cx="2363147" cy="369332"/>
          </a:xfrm>
          <a:prstGeom prst="rect">
            <a:avLst/>
          </a:prstGeom>
        </p:spPr>
        <p:txBody>
          <a:bodyPr wrap="none">
            <a:spAutoFit/>
          </a:bodyPr>
          <a:lstStyle/>
          <a:p>
            <a:pPr>
              <a:spcBef>
                <a:spcPct val="50000"/>
              </a:spcBef>
            </a:pPr>
            <a:r>
              <a:rPr lang="en-GB" b="1" dirty="0">
                <a:latin typeface="Calibri" panose="020F0502020204030204" pitchFamily="34" charset="0"/>
              </a:rPr>
              <a:t> </a:t>
            </a:r>
            <a:r>
              <a:rPr lang="en-GB" b="1" dirty="0">
                <a:solidFill>
                  <a:schemeClr val="accent1"/>
                </a:solidFill>
                <a:latin typeface="Calibri" panose="020F0502020204030204" pitchFamily="34" charset="0"/>
              </a:rPr>
              <a:t>2.   Unsafe conditions</a:t>
            </a:r>
            <a:r>
              <a:rPr lang="en-GB" b="1" dirty="0">
                <a:solidFill>
                  <a:schemeClr val="accent1"/>
                </a:solidFill>
                <a:latin typeface="Calibri" panose="020F0502020204030204" pitchFamily="34" charset="0"/>
                <a:cs typeface="Calibri" panose="020F0502020204030204" pitchFamily="34" charset="0"/>
              </a:rPr>
              <a:t>:</a:t>
            </a:r>
          </a:p>
        </p:txBody>
      </p:sp>
      <p:graphicFrame>
        <p:nvGraphicFramePr>
          <p:cNvPr id="8" name="Table 7">
            <a:extLst>
              <a:ext uri="{FF2B5EF4-FFF2-40B4-BE49-F238E27FC236}">
                <a16:creationId xmlns:a16="http://schemas.microsoft.com/office/drawing/2014/main" id="{09A55A69-0EEF-422F-9309-5F8284AC4AAE}"/>
              </a:ext>
            </a:extLst>
          </p:cNvPr>
          <p:cNvGraphicFramePr>
            <a:graphicFrameLocks noGrp="1"/>
          </p:cNvGraphicFramePr>
          <p:nvPr>
            <p:extLst>
              <p:ext uri="{D42A27DB-BD31-4B8C-83A1-F6EECF244321}">
                <p14:modId xmlns:p14="http://schemas.microsoft.com/office/powerpoint/2010/main" val="2828384561"/>
              </p:ext>
            </p:extLst>
          </p:nvPr>
        </p:nvGraphicFramePr>
        <p:xfrm>
          <a:off x="540184" y="4119015"/>
          <a:ext cx="11168595" cy="1867160"/>
        </p:xfrm>
        <a:graphic>
          <a:graphicData uri="http://schemas.openxmlformats.org/drawingml/2006/table">
            <a:tbl>
              <a:tblPr>
                <a:tableStyleId>{616DA210-FB5B-4158-B5E0-FEB733F419BA}</a:tableStyleId>
              </a:tblPr>
              <a:tblGrid>
                <a:gridCol w="1444733">
                  <a:extLst>
                    <a:ext uri="{9D8B030D-6E8A-4147-A177-3AD203B41FA5}">
                      <a16:colId xmlns:a16="http://schemas.microsoft.com/office/drawing/2014/main" val="20000"/>
                    </a:ext>
                  </a:extLst>
                </a:gridCol>
                <a:gridCol w="3348902">
                  <a:extLst>
                    <a:ext uri="{9D8B030D-6E8A-4147-A177-3AD203B41FA5}">
                      <a16:colId xmlns:a16="http://schemas.microsoft.com/office/drawing/2014/main" val="20001"/>
                    </a:ext>
                  </a:extLst>
                </a:gridCol>
                <a:gridCol w="6374960">
                  <a:extLst>
                    <a:ext uri="{9D8B030D-6E8A-4147-A177-3AD203B41FA5}">
                      <a16:colId xmlns:a16="http://schemas.microsoft.com/office/drawing/2014/main" val="20002"/>
                    </a:ext>
                  </a:extLst>
                </a:gridCol>
              </a:tblGrid>
              <a:tr h="296920">
                <a:tc>
                  <a:txBody>
                    <a:bodyPr/>
                    <a:lstStyle/>
                    <a:p>
                      <a:pPr marL="0" marR="0" algn="l">
                        <a:spcBef>
                          <a:spcPts val="0"/>
                        </a:spcBef>
                        <a:spcAft>
                          <a:spcPts val="600"/>
                        </a:spcAft>
                      </a:pPr>
                      <a:r>
                        <a:rPr lang="en-GB" sz="1600" b="1" kern="1200" dirty="0">
                          <a:effectLst/>
                          <a:latin typeface="Calibri" panose="020F0502020204030204" pitchFamily="34" charset="0"/>
                        </a:rPr>
                        <a:t>Immediate Cause Ref No #</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p>
                      <a:pPr marL="0" marR="0" algn="l">
                        <a:spcBef>
                          <a:spcPts val="0"/>
                        </a:spcBef>
                        <a:spcAft>
                          <a:spcPts val="600"/>
                        </a:spcAft>
                      </a:pPr>
                      <a:r>
                        <a:rPr lang="en-GB" sz="1600" b="1" kern="1200" dirty="0">
                          <a:effectLst/>
                          <a:latin typeface="Calibri" panose="020F0502020204030204" pitchFamily="34" charset="0"/>
                        </a:rPr>
                        <a:t>ICAM Causation description  </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p>
                      <a:pPr marL="457200" marR="0" algn="just">
                        <a:spcBef>
                          <a:spcPts val="0"/>
                        </a:spcBef>
                        <a:spcAft>
                          <a:spcPts val="600"/>
                        </a:spcAft>
                      </a:pPr>
                      <a:r>
                        <a:rPr lang="en-GB" sz="1600" b="1" kern="1200" dirty="0">
                          <a:effectLst/>
                          <a:latin typeface="Calibri" panose="020F0502020204030204" pitchFamily="34" charset="0"/>
                        </a:rPr>
                        <a:t>Justification for causation cited </a:t>
                      </a:r>
                      <a:endParaRPr lang="en-US" sz="1600" b="1" kern="1200" dirty="0">
                        <a:solidFill>
                          <a:schemeClr val="tx1"/>
                        </a:solidFill>
                        <a:effectLst/>
                        <a:latin typeface="Calibri" panose="020F0502020204030204" pitchFamily="34" charset="0"/>
                        <a:ea typeface="+mn-ea"/>
                        <a:cs typeface="+mn-cs"/>
                      </a:endParaRPr>
                    </a:p>
                  </a:txBody>
                  <a:tcPr marL="68580" marR="68580" marT="0" marB="0"/>
                </a:tc>
                <a:extLst>
                  <a:ext uri="{0D108BD9-81ED-4DB2-BD59-A6C34878D82A}">
                    <a16:rowId xmlns:a16="http://schemas.microsoft.com/office/drawing/2014/main" val="10000"/>
                  </a:ext>
                </a:extLst>
              </a:tr>
              <a:tr h="275896">
                <a:tc>
                  <a:txBody>
                    <a:bodyPr/>
                    <a:lstStyle/>
                    <a:p>
                      <a:pPr marL="457200" marR="0" algn="just" defTabSz="914400" rtl="0" eaLnBrk="1" latinLnBrk="0" hangingPunct="1">
                        <a:spcBef>
                          <a:spcPts val="0"/>
                        </a:spcBef>
                        <a:spcAft>
                          <a:spcPts val="600"/>
                        </a:spcAft>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1"/>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2"/>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3"/>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4"/>
                  </a:ext>
                </a:extLst>
              </a:tr>
              <a:tr h="275896">
                <a:tc>
                  <a:txBody>
                    <a:bodyPr/>
                    <a:lstStyle/>
                    <a:p>
                      <a:pPr marL="457200" marR="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just">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226375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00967" y="0"/>
            <a:ext cx="11991033"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782D2996-F8A4-463D-BE32-55B39DFB161C}"/>
              </a:ext>
            </a:extLst>
          </p:cNvPr>
          <p:cNvSpPr/>
          <p:nvPr/>
        </p:nvSpPr>
        <p:spPr>
          <a:xfrm>
            <a:off x="483230" y="591917"/>
            <a:ext cx="5844485" cy="400110"/>
          </a:xfrm>
          <a:prstGeom prst="rect">
            <a:avLst/>
          </a:prstGeom>
        </p:spPr>
        <p:txBody>
          <a:bodyPr wrap="none">
            <a:spAutoFit/>
          </a:bodyPr>
          <a:lstStyle/>
          <a:p>
            <a:pPr eaLnBrk="0" fontAlgn="base" hangingPunct="0">
              <a:spcBef>
                <a:spcPct val="50000"/>
              </a:spcBef>
              <a:spcAft>
                <a:spcPct val="0"/>
              </a:spcAft>
            </a:pPr>
            <a:r>
              <a:rPr lang="en-GB" sz="2000" b="1" dirty="0">
                <a:latin typeface="Calibri" panose="020F0502020204030204" pitchFamily="34" charset="0"/>
                <a:cs typeface="Calibri" panose="020F0502020204030204" pitchFamily="34" charset="0"/>
              </a:rPr>
              <a:t>Findings: </a:t>
            </a:r>
            <a:r>
              <a:rPr lang="en-US" sz="2000" b="1" dirty="0">
                <a:latin typeface="Calibri" panose="020F0502020204030204" pitchFamily="34" charset="0"/>
                <a:cs typeface="Calibri" panose="020F0502020204030204" pitchFamily="34" charset="0"/>
              </a:rPr>
              <a:t>Underlying causes </a:t>
            </a:r>
            <a:r>
              <a:rPr lang="en-US" sz="2000" b="1" dirty="0">
                <a:solidFill>
                  <a:schemeClr val="accent1"/>
                </a:solidFill>
                <a:latin typeface="Calibri" panose="020F0502020204030204" pitchFamily="34" charset="0"/>
                <a:cs typeface="Calibri" panose="020F0502020204030204" pitchFamily="34" charset="0"/>
              </a:rPr>
              <a:t>(human and workplace)</a:t>
            </a:r>
            <a:r>
              <a:rPr lang="en-US" sz="2000" b="1" dirty="0">
                <a:latin typeface="Calibri" panose="020F0502020204030204" pitchFamily="34" charset="0"/>
                <a:cs typeface="Calibri" panose="020F0502020204030204" pitchFamily="34" charset="0"/>
              </a:rPr>
              <a:t>:</a:t>
            </a:r>
            <a:r>
              <a:rPr lang="en-US" sz="2000" b="1" dirty="0">
                <a:solidFill>
                  <a:schemeClr val="accent1"/>
                </a:solidFill>
                <a:latin typeface="Calibri" panose="020F0502020204030204" pitchFamily="34" charset="0"/>
                <a:cs typeface="Calibri" panose="020F0502020204030204" pitchFamily="34" charset="0"/>
              </a:rPr>
              <a:t> </a:t>
            </a:r>
            <a:endParaRPr lang="en-GB" sz="2000" b="1" dirty="0">
              <a:solidFill>
                <a:schemeClr val="accent1"/>
              </a:solidFill>
              <a:latin typeface="Calibri" panose="020F0502020204030204" pitchFamily="34" charset="0"/>
              <a:cs typeface="Calibri" panose="020F0502020204030204" pitchFamily="34" charset="0"/>
            </a:endParaRPr>
          </a:p>
        </p:txBody>
      </p:sp>
      <p:graphicFrame>
        <p:nvGraphicFramePr>
          <p:cNvPr id="6" name="Table 5">
            <a:extLst>
              <a:ext uri="{FF2B5EF4-FFF2-40B4-BE49-F238E27FC236}">
                <a16:creationId xmlns:a16="http://schemas.microsoft.com/office/drawing/2014/main" id="{868147EB-A456-44B3-89D1-8DE40ABCEE41}"/>
              </a:ext>
            </a:extLst>
          </p:cNvPr>
          <p:cNvGraphicFramePr>
            <a:graphicFrameLocks noGrp="1"/>
          </p:cNvGraphicFramePr>
          <p:nvPr>
            <p:extLst>
              <p:ext uri="{D42A27DB-BD31-4B8C-83A1-F6EECF244321}">
                <p14:modId xmlns:p14="http://schemas.microsoft.com/office/powerpoint/2010/main" val="999426869"/>
              </p:ext>
            </p:extLst>
          </p:nvPr>
        </p:nvGraphicFramePr>
        <p:xfrm>
          <a:off x="654205" y="1058509"/>
          <a:ext cx="10943063" cy="3840000"/>
        </p:xfrm>
        <a:graphic>
          <a:graphicData uri="http://schemas.openxmlformats.org/drawingml/2006/table">
            <a:tbl>
              <a:tblPr>
                <a:tableStyleId>{616DA210-FB5B-4158-B5E0-FEB733F419BA}</a:tableStyleId>
              </a:tblPr>
              <a:tblGrid>
                <a:gridCol w="1080216">
                  <a:extLst>
                    <a:ext uri="{9D8B030D-6E8A-4147-A177-3AD203B41FA5}">
                      <a16:colId xmlns:a16="http://schemas.microsoft.com/office/drawing/2014/main" val="20000"/>
                    </a:ext>
                  </a:extLst>
                </a:gridCol>
                <a:gridCol w="1174148">
                  <a:extLst>
                    <a:ext uri="{9D8B030D-6E8A-4147-A177-3AD203B41FA5}">
                      <a16:colId xmlns:a16="http://schemas.microsoft.com/office/drawing/2014/main" val="20001"/>
                    </a:ext>
                  </a:extLst>
                </a:gridCol>
                <a:gridCol w="2946712">
                  <a:extLst>
                    <a:ext uri="{9D8B030D-6E8A-4147-A177-3AD203B41FA5}">
                      <a16:colId xmlns:a16="http://schemas.microsoft.com/office/drawing/2014/main" val="20002"/>
                    </a:ext>
                  </a:extLst>
                </a:gridCol>
                <a:gridCol w="5741987">
                  <a:extLst>
                    <a:ext uri="{9D8B030D-6E8A-4147-A177-3AD203B41FA5}">
                      <a16:colId xmlns:a16="http://schemas.microsoft.com/office/drawing/2014/main" val="20003"/>
                    </a:ext>
                  </a:extLst>
                </a:gridCol>
              </a:tblGrid>
              <a:tr h="198120">
                <a:tc>
                  <a:txBody>
                    <a:bodyPr/>
                    <a:lstStyle/>
                    <a:p>
                      <a:pPr marL="0" marR="0" indent="0" algn="ctr" defTabSz="914400" rtl="0" eaLnBrk="1" latinLnBrk="0" hangingPunct="1">
                        <a:spcBef>
                          <a:spcPts val="0"/>
                        </a:spcBef>
                        <a:spcAft>
                          <a:spcPts val="0"/>
                        </a:spcAft>
                      </a:pPr>
                      <a:r>
                        <a:rPr lang="en-GB" sz="1600" b="1" kern="1200" dirty="0">
                          <a:effectLst/>
                          <a:latin typeface="Calibri" panose="020F0502020204030204" pitchFamily="34" charset="0"/>
                        </a:rPr>
                        <a:t>IC Ref No#</a:t>
                      </a:r>
                      <a:endParaRPr lang="en-US" sz="1600" b="1" kern="1200" dirty="0">
                        <a:effectLst/>
                        <a:latin typeface="Calibri" panose="020F0502020204030204" pitchFamily="34" charset="0"/>
                      </a:endParaRPr>
                    </a:p>
                    <a:p>
                      <a:pPr marL="0" marR="0" indent="0" algn="ctr" defTabSz="914400" rtl="0" eaLnBrk="1" latinLnBrk="0" hangingPunct="1">
                        <a:spcBef>
                          <a:spcPts val="0"/>
                        </a:spcBef>
                        <a:spcAft>
                          <a:spcPts val="0"/>
                        </a:spcAft>
                      </a:pP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p>
                      <a:pPr marL="0" marR="0" indent="0" algn="ctr" defTabSz="914400" rtl="0" eaLnBrk="1" latinLnBrk="0" hangingPunct="1">
                        <a:spcBef>
                          <a:spcPts val="0"/>
                        </a:spcBef>
                        <a:spcAft>
                          <a:spcPts val="0"/>
                        </a:spcAft>
                      </a:pPr>
                      <a:r>
                        <a:rPr lang="en-GB" sz="1600" b="1" kern="1200" dirty="0">
                          <a:effectLst/>
                          <a:latin typeface="Calibri" panose="020F0502020204030204" pitchFamily="34" charset="0"/>
                        </a:rPr>
                        <a:t>UC Ref No#</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p>
                      <a:pPr marL="0" marR="0" algn="ctr" defTabSz="914400" rtl="0" eaLnBrk="1" latinLnBrk="0" hangingPunct="1">
                        <a:spcBef>
                          <a:spcPts val="0"/>
                        </a:spcBef>
                        <a:spcAft>
                          <a:spcPts val="0"/>
                        </a:spcAft>
                      </a:pPr>
                      <a:r>
                        <a:rPr lang="en-GB" sz="1600" b="1" kern="1200" dirty="0">
                          <a:effectLst/>
                          <a:latin typeface="Calibri" panose="020F0502020204030204" pitchFamily="34" charset="0"/>
                        </a:rPr>
                        <a:t>ICAM Causation Description  </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p>
                      <a:pPr marL="0" marR="0" algn="ctr" defTabSz="914400" rtl="0" eaLnBrk="1" latinLnBrk="0" hangingPunct="1">
                        <a:spcBef>
                          <a:spcPts val="0"/>
                        </a:spcBef>
                        <a:spcAft>
                          <a:spcPts val="0"/>
                        </a:spcAft>
                      </a:pPr>
                      <a:r>
                        <a:rPr lang="en-GB" sz="1600" b="1" kern="1200" dirty="0">
                          <a:effectLst/>
                          <a:latin typeface="Calibri" panose="020F0502020204030204" pitchFamily="34" charset="0"/>
                        </a:rPr>
                        <a:t>Justification for causation cited </a:t>
                      </a:r>
                      <a:endParaRPr lang="en-US" sz="1600" b="1" kern="1200" dirty="0">
                        <a:solidFill>
                          <a:schemeClr val="tx1"/>
                        </a:solidFill>
                        <a:effectLst/>
                        <a:latin typeface="Calibri" panose="020F0502020204030204" pitchFamily="34" charset="0"/>
                        <a:ea typeface="+mn-ea"/>
                        <a:cs typeface="+mn-cs"/>
                      </a:endParaRPr>
                    </a:p>
                  </a:txBody>
                  <a:tcPr marL="68580" marR="68580" marT="0" marB="0"/>
                </a:tc>
                <a:extLst>
                  <a:ext uri="{0D108BD9-81ED-4DB2-BD59-A6C34878D82A}">
                    <a16:rowId xmlns:a16="http://schemas.microsoft.com/office/drawing/2014/main" val="10000"/>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1"/>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2"/>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3"/>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4"/>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5"/>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6"/>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7"/>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8"/>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9"/>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381245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65410" y="-2342"/>
            <a:ext cx="1202659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877AFEFA-2B74-4C63-9C04-C3293B2B5A2D}"/>
              </a:ext>
            </a:extLst>
          </p:cNvPr>
          <p:cNvSpPr/>
          <p:nvPr/>
        </p:nvSpPr>
        <p:spPr>
          <a:xfrm>
            <a:off x="550243" y="460353"/>
            <a:ext cx="5068375" cy="400110"/>
          </a:xfrm>
          <a:prstGeom prst="rect">
            <a:avLst/>
          </a:prstGeom>
        </p:spPr>
        <p:txBody>
          <a:bodyPr wrap="none">
            <a:spAutoFit/>
          </a:bodyPr>
          <a:lstStyle/>
          <a:p>
            <a:pPr>
              <a:spcBef>
                <a:spcPct val="50000"/>
              </a:spcBef>
            </a:pPr>
            <a:r>
              <a:rPr lang="en-GB" sz="2000" b="1" dirty="0">
                <a:latin typeface="Calibri" panose="020F0502020204030204" pitchFamily="34" charset="0"/>
                <a:cs typeface="Calibri" panose="020F0502020204030204" pitchFamily="34" charset="0"/>
              </a:rPr>
              <a:t>Findings: Management System Failures </a:t>
            </a:r>
            <a:r>
              <a:rPr lang="en-GB" sz="2000" b="1" dirty="0">
                <a:solidFill>
                  <a:schemeClr val="accent1"/>
                </a:solidFill>
                <a:latin typeface="Calibri" panose="020F0502020204030204" pitchFamily="34" charset="0"/>
                <a:cs typeface="Calibri" panose="020F0502020204030204" pitchFamily="34" charset="0"/>
              </a:rPr>
              <a:t>(MSF):</a:t>
            </a:r>
          </a:p>
        </p:txBody>
      </p:sp>
      <p:graphicFrame>
        <p:nvGraphicFramePr>
          <p:cNvPr id="6" name="Table 5">
            <a:extLst>
              <a:ext uri="{FF2B5EF4-FFF2-40B4-BE49-F238E27FC236}">
                <a16:creationId xmlns:a16="http://schemas.microsoft.com/office/drawing/2014/main" id="{0B6EB2AA-5365-43B5-ABC4-5E7DF7C8E339}"/>
              </a:ext>
            </a:extLst>
          </p:cNvPr>
          <p:cNvGraphicFramePr>
            <a:graphicFrameLocks noGrp="1"/>
          </p:cNvGraphicFramePr>
          <p:nvPr>
            <p:extLst>
              <p:ext uri="{D42A27DB-BD31-4B8C-83A1-F6EECF244321}">
                <p14:modId xmlns:p14="http://schemas.microsoft.com/office/powerpoint/2010/main" val="828110896"/>
              </p:ext>
            </p:extLst>
          </p:nvPr>
        </p:nvGraphicFramePr>
        <p:xfrm>
          <a:off x="553844" y="955013"/>
          <a:ext cx="11188390" cy="4929818"/>
        </p:xfrm>
        <a:graphic>
          <a:graphicData uri="http://schemas.openxmlformats.org/drawingml/2006/table">
            <a:tbl>
              <a:tblPr>
                <a:tableStyleId>{616DA210-FB5B-4158-B5E0-FEB733F419BA}</a:tableStyleId>
              </a:tblPr>
              <a:tblGrid>
                <a:gridCol w="840058">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3702205">
                  <a:extLst>
                    <a:ext uri="{9D8B030D-6E8A-4147-A177-3AD203B41FA5}">
                      <a16:colId xmlns:a16="http://schemas.microsoft.com/office/drawing/2014/main" val="20002"/>
                    </a:ext>
                  </a:extLst>
                </a:gridCol>
                <a:gridCol w="5731727">
                  <a:extLst>
                    <a:ext uri="{9D8B030D-6E8A-4147-A177-3AD203B41FA5}">
                      <a16:colId xmlns:a16="http://schemas.microsoft.com/office/drawing/2014/main" val="20003"/>
                    </a:ext>
                  </a:extLst>
                </a:gridCol>
              </a:tblGrid>
              <a:tr h="97966">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latinLnBrk="0" hangingPunct="1">
                        <a:lnSpc>
                          <a:spcPct val="200000"/>
                        </a:lnSpc>
                        <a:spcBef>
                          <a:spcPts val="0"/>
                        </a:spcBef>
                        <a:spcAft>
                          <a:spcPts val="0"/>
                        </a:spcAft>
                      </a:pPr>
                      <a:r>
                        <a:rPr lang="en-US" sz="1600" b="1" kern="1200" dirty="0">
                          <a:effectLst/>
                          <a:latin typeface="Calibri" panose="020F0502020204030204" pitchFamily="34" charset="0"/>
                        </a:rPr>
                        <a:t>UC  Ref No #</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latinLnBrk="0" hangingPunct="1">
                        <a:lnSpc>
                          <a:spcPct val="200000"/>
                        </a:lnSpc>
                        <a:spcBef>
                          <a:spcPts val="0"/>
                        </a:spcBef>
                        <a:spcAft>
                          <a:spcPts val="0"/>
                        </a:spcAft>
                      </a:pPr>
                      <a:r>
                        <a:rPr lang="en-GB" sz="1600" b="1" kern="1200" dirty="0">
                          <a:effectLst/>
                          <a:latin typeface="Calibri" panose="020F0502020204030204" pitchFamily="34" charset="0"/>
                        </a:rPr>
                        <a:t>MSF Ref No #</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latinLnBrk="0" hangingPunct="1">
                        <a:lnSpc>
                          <a:spcPct val="200000"/>
                        </a:lnSpc>
                        <a:spcBef>
                          <a:spcPts val="0"/>
                        </a:spcBef>
                        <a:spcAft>
                          <a:spcPts val="0"/>
                        </a:spcAft>
                      </a:pPr>
                      <a:r>
                        <a:rPr lang="en-GB" sz="1600" b="1" kern="1200" dirty="0">
                          <a:effectLst/>
                          <a:latin typeface="Calibri" panose="020F0502020204030204" pitchFamily="34" charset="0"/>
                        </a:rPr>
                        <a:t>ICAM Management Failure Description</a:t>
                      </a:r>
                      <a:endParaRPr lang="en-US" sz="1600" b="1" kern="1200" dirty="0">
                        <a:solidFill>
                          <a:schemeClr val="tx1"/>
                        </a:solidFill>
                        <a:effectLst/>
                        <a:latin typeface="Calibri" panose="020F0502020204030204" pitchFamily="34" charset="0"/>
                        <a:ea typeface="+mn-ea"/>
                        <a:cs typeface="+mn-cs"/>
                      </a:endParaRPr>
                    </a:p>
                  </a:txBody>
                  <a:tcPr marL="68580" marR="68580" marT="0" marB="0"/>
                </a:tc>
                <a:tc>
                  <a:txBody>
                    <a:bodyPr/>
                    <a:lstStyle>
                      <a:defPPr>
                        <a:defRPr lang="en-US"/>
                      </a:defPPr>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ctr" defTabSz="914400" rtl="0" eaLnBrk="1" latinLnBrk="0" hangingPunct="1">
                        <a:lnSpc>
                          <a:spcPct val="200000"/>
                        </a:lnSpc>
                        <a:spcBef>
                          <a:spcPts val="0"/>
                        </a:spcBef>
                        <a:spcAft>
                          <a:spcPts val="0"/>
                        </a:spcAft>
                      </a:pPr>
                      <a:r>
                        <a:rPr lang="en-GB" sz="1600" b="1" kern="1200" dirty="0">
                          <a:effectLst/>
                          <a:latin typeface="Calibri" panose="020F0502020204030204" pitchFamily="34" charset="0"/>
                        </a:rPr>
                        <a:t>Justification for management system failure cited </a:t>
                      </a:r>
                      <a:endParaRPr lang="en-US" sz="1600" b="1" kern="1200" dirty="0">
                        <a:solidFill>
                          <a:schemeClr val="tx1"/>
                        </a:solidFill>
                        <a:effectLst/>
                        <a:latin typeface="Calibri" panose="020F0502020204030204" pitchFamily="34" charset="0"/>
                        <a:ea typeface="+mn-ea"/>
                        <a:cs typeface="+mn-cs"/>
                      </a:endParaRPr>
                    </a:p>
                  </a:txBody>
                  <a:tcPr marL="68580" marR="68580" marT="0" marB="0"/>
                </a:tc>
                <a:extLst>
                  <a:ext uri="{0D108BD9-81ED-4DB2-BD59-A6C34878D82A}">
                    <a16:rowId xmlns:a16="http://schemas.microsoft.com/office/drawing/2014/main" val="10000"/>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1"/>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2"/>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3"/>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4"/>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5"/>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6"/>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7"/>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8"/>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383173283"/>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695693818"/>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09"/>
                  </a:ext>
                </a:extLst>
              </a:tr>
              <a:tr h="335232">
                <a:tc>
                  <a:txBody>
                    <a:bodyPr/>
                    <a:lstStyle/>
                    <a:p>
                      <a:pPr marL="144000" marR="0" indent="0" algn="ctr" defTabSz="914400" rtl="0" eaLnBrk="1" fontAlgn="auto" latinLnBrk="0" hangingPunct="1">
                        <a:lnSpc>
                          <a:spcPct val="100000"/>
                        </a:lnSpc>
                        <a:spcBef>
                          <a:spcPts val="0"/>
                        </a:spcBef>
                        <a:spcAft>
                          <a:spcPts val="600"/>
                        </a:spcAft>
                        <a:buClrTx/>
                        <a:buSzTx/>
                        <a:buFontTx/>
                        <a:buNone/>
                        <a:tabLst/>
                        <a:defRPr/>
                      </a:pPr>
                      <a:endParaRPr lang="en-US"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288000" marR="0" algn="just" defTabSz="914400" rtl="0" eaLnBrk="1" latinLnBrk="0" hangingPunct="1">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0" marR="0" indent="0" algn="l">
                        <a:spcBef>
                          <a:spcPts val="0"/>
                        </a:spcBef>
                        <a:spcAft>
                          <a:spcPts val="600"/>
                        </a:spcAft>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tc>
                  <a:txBody>
                    <a:bodyPr/>
                    <a:lstStyle/>
                    <a:p>
                      <a:pPr marL="36000" marR="0" indent="0" algn="l">
                        <a:spcBef>
                          <a:spcPts val="0"/>
                        </a:spcBef>
                        <a:spcAft>
                          <a:spcPts val="600"/>
                        </a:spcAft>
                        <a:buFontTx/>
                        <a:buNone/>
                      </a:pPr>
                      <a:endParaRPr lang="en-GB" sz="1200" kern="1200" dirty="0">
                        <a:solidFill>
                          <a:schemeClr val="tx1"/>
                        </a:solidFill>
                        <a:latin typeface="Calibri" panose="020F0502020204030204" pitchFamily="34" charset="0"/>
                        <a:ea typeface="+mn-ea"/>
                        <a:cs typeface="Calibri" panose="020F0502020204030204" pitchFamily="34"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814478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DDFF-5A04-4BCC-8522-2D8F6BFB4761}"/>
              </a:ext>
            </a:extLst>
          </p:cNvPr>
          <p:cNvSpPr>
            <a:spLocks noGrp="1"/>
          </p:cNvSpPr>
          <p:nvPr>
            <p:ph type="title"/>
          </p:nvPr>
        </p:nvSpPr>
        <p:spPr>
          <a:xfrm>
            <a:off x="180870" y="-24023"/>
            <a:ext cx="12011130" cy="471216"/>
          </a:xfrm>
          <a:solidFill>
            <a:srgbClr val="FFC91D"/>
          </a:solidFill>
        </p:spPr>
        <p:txBody>
          <a:bodyPr>
            <a:normAutofit fontScale="90000"/>
          </a:bodyPr>
          <a:lstStyle/>
          <a:p>
            <a:pPr algn="ctr"/>
            <a:br>
              <a:rPr lang="en-US" sz="3200" b="1" dirty="0">
                <a:solidFill>
                  <a:srgbClr val="FFFFFF"/>
                </a:solidFill>
              </a:rPr>
            </a:br>
            <a:endParaRPr lang="en-US" dirty="0"/>
          </a:p>
        </p:txBody>
      </p:sp>
      <p:sp>
        <p:nvSpPr>
          <p:cNvPr id="3" name="Content Placeholder 2">
            <a:extLst>
              <a:ext uri="{FF2B5EF4-FFF2-40B4-BE49-F238E27FC236}">
                <a16:creationId xmlns:a16="http://schemas.microsoft.com/office/drawing/2014/main" id="{9DB44A88-7E6B-451F-8615-D6994C15743C}"/>
              </a:ext>
            </a:extLst>
          </p:cNvPr>
          <p:cNvSpPr>
            <a:spLocks noGrp="1"/>
          </p:cNvSpPr>
          <p:nvPr>
            <p:ph idx="1"/>
          </p:nvPr>
        </p:nvSpPr>
        <p:spPr>
          <a:xfrm>
            <a:off x="657922" y="855469"/>
            <a:ext cx="10876156" cy="581445"/>
          </a:xfrm>
        </p:spPr>
        <p:txBody>
          <a:bodyPr/>
          <a:lstStyle/>
          <a:p>
            <a:pPr marL="0" lvl="0" indent="0">
              <a:lnSpc>
                <a:spcPct val="100000"/>
              </a:lnSpc>
              <a:spcBef>
                <a:spcPts val="0"/>
              </a:spcBef>
              <a:buNone/>
            </a:pPr>
            <a:r>
              <a:rPr lang="en-US" sz="2000" b="1" dirty="0">
                <a:solidFill>
                  <a:prstClr val="black"/>
                </a:solidFill>
              </a:rPr>
              <a:t>Repeated Incident</a:t>
            </a:r>
            <a:r>
              <a:rPr lang="en-US" sz="1800" b="1" dirty="0">
                <a:solidFill>
                  <a:prstClr val="black"/>
                </a:solidFill>
              </a:rPr>
              <a:t>: </a:t>
            </a:r>
            <a:r>
              <a:rPr lang="en-US" sz="1800" dirty="0"/>
              <a:t>An incident is considered as repeat if at least three out of the below criteria have been met. </a:t>
            </a:r>
          </a:p>
          <a:p>
            <a:endParaRPr lang="en-US" dirty="0"/>
          </a:p>
        </p:txBody>
      </p:sp>
      <p:sp>
        <p:nvSpPr>
          <p:cNvPr id="4" name="Rectangle 3">
            <a:extLst>
              <a:ext uri="{FF2B5EF4-FFF2-40B4-BE49-F238E27FC236}">
                <a16:creationId xmlns:a16="http://schemas.microsoft.com/office/drawing/2014/main" id="{4C5ADA7C-7E94-4B07-806A-21BB7E69B6BD}"/>
              </a:ext>
            </a:extLst>
          </p:cNvPr>
          <p:cNvSpPr/>
          <p:nvPr/>
        </p:nvSpPr>
        <p:spPr>
          <a:xfrm>
            <a:off x="1535150" y="-24023"/>
            <a:ext cx="8965581" cy="461665"/>
          </a:xfrm>
          <a:prstGeom prst="rect">
            <a:avLst/>
          </a:prstGeom>
        </p:spPr>
        <p:txBody>
          <a:bodyPr wrap="square">
            <a:spAutoFit/>
          </a:bodyPr>
          <a:lstStyle/>
          <a:p>
            <a:pPr algn="ctr"/>
            <a:r>
              <a:rPr lang="en-US" sz="2400" b="1" dirty="0">
                <a:solidFill>
                  <a:srgbClr val="00B050"/>
                </a:solidFill>
                <a:latin typeface="Calibri" panose="020F0502020204030204" pitchFamily="34" charset="0"/>
                <a:ea typeface="MS PGothic" pitchFamily="34" charset="-128"/>
              </a:rPr>
              <a:t>Incident Number, Incident Date &amp; Main Contractor Name</a:t>
            </a:r>
            <a:endParaRPr lang="en-US" sz="2400" dirty="0">
              <a:latin typeface="Calibri" panose="020F0502020204030204" pitchFamily="34" charset="0"/>
            </a:endParaRPr>
          </a:p>
        </p:txBody>
      </p:sp>
      <p:graphicFrame>
        <p:nvGraphicFramePr>
          <p:cNvPr id="5" name="Table 6">
            <a:extLst>
              <a:ext uri="{FF2B5EF4-FFF2-40B4-BE49-F238E27FC236}">
                <a16:creationId xmlns:a16="http://schemas.microsoft.com/office/drawing/2014/main" id="{CFB09CAB-9F9F-412B-9F42-999C65311E7D}"/>
              </a:ext>
            </a:extLst>
          </p:cNvPr>
          <p:cNvGraphicFramePr>
            <a:graphicFrameLocks noGrp="1"/>
          </p:cNvGraphicFramePr>
          <p:nvPr>
            <p:extLst>
              <p:ext uri="{D42A27DB-BD31-4B8C-83A1-F6EECF244321}">
                <p14:modId xmlns:p14="http://schemas.microsoft.com/office/powerpoint/2010/main" val="1086048466"/>
              </p:ext>
            </p:extLst>
          </p:nvPr>
        </p:nvGraphicFramePr>
        <p:xfrm>
          <a:off x="657922" y="1637854"/>
          <a:ext cx="10876156" cy="3601686"/>
        </p:xfrm>
        <a:graphic>
          <a:graphicData uri="http://schemas.openxmlformats.org/drawingml/2006/table">
            <a:tbl>
              <a:tblPr firstRow="1" bandRow="1">
                <a:tableStyleId>{7DF18680-E054-41AD-8BC1-D1AEF772440D}</a:tableStyleId>
              </a:tblPr>
              <a:tblGrid>
                <a:gridCol w="4664927">
                  <a:extLst>
                    <a:ext uri="{9D8B030D-6E8A-4147-A177-3AD203B41FA5}">
                      <a16:colId xmlns:a16="http://schemas.microsoft.com/office/drawing/2014/main" val="4098769215"/>
                    </a:ext>
                  </a:extLst>
                </a:gridCol>
                <a:gridCol w="1037063">
                  <a:extLst>
                    <a:ext uri="{9D8B030D-6E8A-4147-A177-3AD203B41FA5}">
                      <a16:colId xmlns:a16="http://schemas.microsoft.com/office/drawing/2014/main" val="1117375725"/>
                    </a:ext>
                  </a:extLst>
                </a:gridCol>
                <a:gridCol w="5174166">
                  <a:extLst>
                    <a:ext uri="{9D8B030D-6E8A-4147-A177-3AD203B41FA5}">
                      <a16:colId xmlns:a16="http://schemas.microsoft.com/office/drawing/2014/main" val="2622926754"/>
                    </a:ext>
                  </a:extLst>
                </a:gridCol>
              </a:tblGrid>
              <a:tr h="477727">
                <a:tc>
                  <a:txBody>
                    <a:bodyPr/>
                    <a:lstStyle/>
                    <a:p>
                      <a:pPr algn="ctr"/>
                      <a:r>
                        <a:rPr lang="en-US" dirty="0">
                          <a:latin typeface="Calibri" panose="020F0502020204030204" pitchFamily="34" charset="0"/>
                        </a:rPr>
                        <a:t>Criteria</a:t>
                      </a:r>
                      <a:endParaRPr lang="en-US" b="1" dirty="0">
                        <a:solidFill>
                          <a:schemeClr val="tx1"/>
                        </a:solidFill>
                        <a:latin typeface="Calibri" panose="020F0502020204030204" pitchFamily="34" charset="0"/>
                      </a:endParaRPr>
                    </a:p>
                  </a:txBody>
                  <a:tcPr/>
                </a:tc>
                <a:tc>
                  <a:txBody>
                    <a:bodyPr/>
                    <a:lstStyle/>
                    <a:p>
                      <a:pPr algn="ctr"/>
                      <a:r>
                        <a:rPr lang="en-US" dirty="0">
                          <a:latin typeface="Calibri" panose="020F0502020204030204" pitchFamily="34" charset="0"/>
                        </a:rPr>
                        <a:t>Yes/No</a:t>
                      </a:r>
                      <a:endParaRPr lang="en-US" b="1" dirty="0">
                        <a:solidFill>
                          <a:schemeClr val="tx1"/>
                        </a:solidFill>
                        <a:latin typeface="Calibri" panose="020F0502020204030204" pitchFamily="34" charset="0"/>
                      </a:endParaRPr>
                    </a:p>
                  </a:txBody>
                  <a:tcPr/>
                </a:tc>
                <a:tc>
                  <a:txBody>
                    <a:bodyPr/>
                    <a:lstStyle/>
                    <a:p>
                      <a:pPr algn="ctr"/>
                      <a:r>
                        <a:rPr lang="en-US" dirty="0">
                          <a:latin typeface="Calibri" panose="020F0502020204030204" pitchFamily="34" charset="0"/>
                        </a:rPr>
                        <a:t>Comments</a:t>
                      </a:r>
                      <a:endParaRPr lang="en-US" b="1" dirty="0">
                        <a:solidFill>
                          <a:schemeClr val="tx1"/>
                        </a:solidFill>
                        <a:latin typeface="Calibri" panose="020F0502020204030204" pitchFamily="34" charset="0"/>
                      </a:endParaRPr>
                    </a:p>
                  </a:txBody>
                  <a:tcPr/>
                </a:tc>
                <a:extLst>
                  <a:ext uri="{0D108BD9-81ED-4DB2-BD59-A6C34878D82A}">
                    <a16:rowId xmlns:a16="http://schemas.microsoft.com/office/drawing/2014/main" val="572671084"/>
                  </a:ext>
                </a:extLst>
              </a:tr>
              <a:tr h="849823">
                <a:tc>
                  <a:txBody>
                    <a:bodyPr/>
                    <a:lstStyle/>
                    <a:p>
                      <a:r>
                        <a:rPr lang="en-US" dirty="0">
                          <a:latin typeface="Calibri" panose="020F0502020204030204" pitchFamily="34" charset="0"/>
                        </a:rPr>
                        <a:t>Same Top Event</a:t>
                      </a: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extLst>
                  <a:ext uri="{0D108BD9-81ED-4DB2-BD59-A6C34878D82A}">
                    <a16:rowId xmlns:a16="http://schemas.microsoft.com/office/drawing/2014/main" val="2991208627"/>
                  </a:ext>
                </a:extLst>
              </a:tr>
              <a:tr h="745623">
                <a:tc>
                  <a:txBody>
                    <a:bodyPr/>
                    <a:lstStyle/>
                    <a:p>
                      <a:r>
                        <a:rPr lang="en-US" dirty="0">
                          <a:latin typeface="Calibri" panose="020F0502020204030204" pitchFamily="34" charset="0"/>
                        </a:rPr>
                        <a:t>Same Immediate Cause</a:t>
                      </a:r>
                    </a:p>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extLst>
                  <a:ext uri="{0D108BD9-81ED-4DB2-BD59-A6C34878D82A}">
                    <a16:rowId xmlns:a16="http://schemas.microsoft.com/office/drawing/2014/main" val="3776384176"/>
                  </a:ext>
                </a:extLst>
              </a:tr>
              <a:tr h="745623">
                <a:tc>
                  <a:txBody>
                    <a:bodyPr/>
                    <a:lstStyle/>
                    <a:p>
                      <a:r>
                        <a:rPr lang="en-US" dirty="0">
                          <a:latin typeface="Calibri" panose="020F0502020204030204" pitchFamily="34" charset="0"/>
                        </a:rPr>
                        <a:t>Same underlaying cause / Management system failure </a:t>
                      </a:r>
                    </a:p>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extLst>
                  <a:ext uri="{0D108BD9-81ED-4DB2-BD59-A6C34878D82A}">
                    <a16:rowId xmlns:a16="http://schemas.microsoft.com/office/drawing/2014/main" val="4130365094"/>
                  </a:ext>
                </a:extLst>
              </a:tr>
              <a:tr h="614113">
                <a:tc>
                  <a:txBody>
                    <a:bodyPr/>
                    <a:lstStyle/>
                    <a:p>
                      <a:r>
                        <a:rPr lang="en-US" dirty="0">
                          <a:latin typeface="Calibri" panose="020F0502020204030204" pitchFamily="34" charset="0"/>
                        </a:rPr>
                        <a:t>Same company</a:t>
                      </a:r>
                    </a:p>
                  </a:txBody>
                  <a:tcPr/>
                </a:tc>
                <a:tc>
                  <a:txBody>
                    <a:bodyPr/>
                    <a:lstStyle/>
                    <a:p>
                      <a:endParaRPr lang="en-US" dirty="0">
                        <a:latin typeface="Calibri" panose="020F0502020204030204" pitchFamily="34" charset="0"/>
                      </a:endParaRPr>
                    </a:p>
                  </a:txBody>
                  <a:tcPr/>
                </a:tc>
                <a:tc>
                  <a:txBody>
                    <a:bodyPr/>
                    <a:lstStyle/>
                    <a:p>
                      <a:endParaRPr lang="en-US" dirty="0">
                        <a:latin typeface="Calibri" panose="020F0502020204030204" pitchFamily="34" charset="0"/>
                      </a:endParaRPr>
                    </a:p>
                  </a:txBody>
                  <a:tcPr/>
                </a:tc>
                <a:extLst>
                  <a:ext uri="{0D108BD9-81ED-4DB2-BD59-A6C34878D82A}">
                    <a16:rowId xmlns:a16="http://schemas.microsoft.com/office/drawing/2014/main" val="3592742893"/>
                  </a:ext>
                </a:extLst>
              </a:tr>
            </a:tbl>
          </a:graphicData>
        </a:graphic>
      </p:graphicFrame>
    </p:spTree>
    <p:extLst>
      <p:ext uri="{BB962C8B-B14F-4D97-AF65-F5344CB8AC3E}">
        <p14:creationId xmlns:p14="http://schemas.microsoft.com/office/powerpoint/2010/main" val="3229297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6DDFF-5A04-4BCC-8522-2D8F6BFB4761}"/>
              </a:ext>
            </a:extLst>
          </p:cNvPr>
          <p:cNvSpPr>
            <a:spLocks noGrp="1"/>
          </p:cNvSpPr>
          <p:nvPr>
            <p:ph type="title"/>
          </p:nvPr>
        </p:nvSpPr>
        <p:spPr>
          <a:xfrm>
            <a:off x="760141" y="129518"/>
            <a:ext cx="10515600" cy="471216"/>
          </a:xfrm>
        </p:spPr>
        <p:txBody>
          <a:bodyPr>
            <a:normAutofit fontScale="90000"/>
          </a:bodyPr>
          <a:lstStyle/>
          <a:p>
            <a:pPr algn="ctr"/>
            <a:br>
              <a:rPr lang="en-US" sz="3200" b="1" dirty="0">
                <a:solidFill>
                  <a:srgbClr val="FFFFFF"/>
                </a:solidFill>
              </a:rPr>
            </a:br>
            <a:endParaRPr lang="en-US" dirty="0"/>
          </a:p>
        </p:txBody>
      </p:sp>
      <p:sp>
        <p:nvSpPr>
          <p:cNvPr id="3" name="Content Placeholder 2">
            <a:extLst>
              <a:ext uri="{FF2B5EF4-FFF2-40B4-BE49-F238E27FC236}">
                <a16:creationId xmlns:a16="http://schemas.microsoft.com/office/drawing/2014/main" id="{9DB44A88-7E6B-451F-8615-D6994C15743C}"/>
              </a:ext>
            </a:extLst>
          </p:cNvPr>
          <p:cNvSpPr>
            <a:spLocks noGrp="1"/>
          </p:cNvSpPr>
          <p:nvPr>
            <p:ph idx="1"/>
          </p:nvPr>
        </p:nvSpPr>
        <p:spPr>
          <a:xfrm>
            <a:off x="657922" y="855469"/>
            <a:ext cx="10876156" cy="581445"/>
          </a:xfrm>
        </p:spPr>
        <p:txBody>
          <a:bodyPr>
            <a:normAutofit/>
          </a:bodyPr>
          <a:lstStyle/>
          <a:p>
            <a:pPr marL="0" lvl="0" indent="0">
              <a:lnSpc>
                <a:spcPct val="100000"/>
              </a:lnSpc>
              <a:spcBef>
                <a:spcPts val="0"/>
              </a:spcBef>
              <a:buNone/>
            </a:pPr>
            <a:r>
              <a:rPr lang="en-US" sz="2000" b="1" dirty="0">
                <a:solidFill>
                  <a:prstClr val="black"/>
                </a:solidFill>
              </a:rPr>
              <a:t>Procedure Non- Compliance</a:t>
            </a:r>
            <a:r>
              <a:rPr lang="en-US" sz="1800" b="1" dirty="0">
                <a:solidFill>
                  <a:prstClr val="black"/>
                </a:solidFill>
              </a:rPr>
              <a:t>: Incident happened due to non-Compliance with PDO/Contractor procedure</a:t>
            </a:r>
            <a:r>
              <a:rPr lang="en-US" sz="1800" dirty="0"/>
              <a:t> </a:t>
            </a:r>
          </a:p>
          <a:p>
            <a:endParaRPr lang="en-US" dirty="0"/>
          </a:p>
        </p:txBody>
      </p:sp>
      <p:sp>
        <p:nvSpPr>
          <p:cNvPr id="4" name="Rectangle 3">
            <a:extLst>
              <a:ext uri="{FF2B5EF4-FFF2-40B4-BE49-F238E27FC236}">
                <a16:creationId xmlns:a16="http://schemas.microsoft.com/office/drawing/2014/main" id="{4C5ADA7C-7E94-4B07-806A-21BB7E69B6BD}"/>
              </a:ext>
            </a:extLst>
          </p:cNvPr>
          <p:cNvSpPr/>
          <p:nvPr/>
        </p:nvSpPr>
        <p:spPr>
          <a:xfrm>
            <a:off x="170822" y="3650"/>
            <a:ext cx="12021178" cy="461665"/>
          </a:xfrm>
          <a:prstGeom prst="rect">
            <a:avLst/>
          </a:prstGeom>
          <a:solidFill>
            <a:srgbClr val="FFC91D"/>
          </a:solidFill>
        </p:spPr>
        <p:txBody>
          <a:bodyPr wrap="square">
            <a:spAutoFit/>
          </a:bodyPr>
          <a:lstStyle/>
          <a:p>
            <a:pPr algn="ctr"/>
            <a:r>
              <a:rPr lang="en-US" sz="2400" b="1" dirty="0">
                <a:solidFill>
                  <a:srgbClr val="00B050"/>
                </a:solidFill>
                <a:latin typeface="Calibri" panose="020F0502020204030204" pitchFamily="34" charset="0"/>
                <a:ea typeface="MS PGothic" pitchFamily="34" charset="-128"/>
              </a:rPr>
              <a:t>Incident Number, Incident Date &amp; Main Contractor Name</a:t>
            </a:r>
            <a:endParaRPr lang="en-US" sz="2400" dirty="0">
              <a:latin typeface="Calibri" panose="020F0502020204030204" pitchFamily="34" charset="0"/>
            </a:endParaRPr>
          </a:p>
        </p:txBody>
      </p:sp>
      <p:graphicFrame>
        <p:nvGraphicFramePr>
          <p:cNvPr id="5" name="Table 6">
            <a:extLst>
              <a:ext uri="{FF2B5EF4-FFF2-40B4-BE49-F238E27FC236}">
                <a16:creationId xmlns:a16="http://schemas.microsoft.com/office/drawing/2014/main" id="{CFB09CAB-9F9F-412B-9F42-999C65311E7D}"/>
              </a:ext>
            </a:extLst>
          </p:cNvPr>
          <p:cNvGraphicFramePr>
            <a:graphicFrameLocks noGrp="1"/>
          </p:cNvGraphicFramePr>
          <p:nvPr>
            <p:extLst>
              <p:ext uri="{D42A27DB-BD31-4B8C-83A1-F6EECF244321}">
                <p14:modId xmlns:p14="http://schemas.microsoft.com/office/powerpoint/2010/main" val="2315165482"/>
              </p:ext>
            </p:extLst>
          </p:nvPr>
        </p:nvGraphicFramePr>
        <p:xfrm>
          <a:off x="657922" y="1637854"/>
          <a:ext cx="9839093" cy="2583086"/>
        </p:xfrm>
        <a:graphic>
          <a:graphicData uri="http://schemas.openxmlformats.org/drawingml/2006/table">
            <a:tbl>
              <a:tblPr firstRow="1" bandRow="1">
                <a:tableStyleId>{7DF18680-E054-41AD-8BC1-D1AEF772440D}</a:tableStyleId>
              </a:tblPr>
              <a:tblGrid>
                <a:gridCol w="4664927">
                  <a:extLst>
                    <a:ext uri="{9D8B030D-6E8A-4147-A177-3AD203B41FA5}">
                      <a16:colId xmlns:a16="http://schemas.microsoft.com/office/drawing/2014/main" val="4098769215"/>
                    </a:ext>
                  </a:extLst>
                </a:gridCol>
                <a:gridCol w="5174166">
                  <a:extLst>
                    <a:ext uri="{9D8B030D-6E8A-4147-A177-3AD203B41FA5}">
                      <a16:colId xmlns:a16="http://schemas.microsoft.com/office/drawing/2014/main" val="2622926754"/>
                    </a:ext>
                  </a:extLst>
                </a:gridCol>
              </a:tblGrid>
              <a:tr h="477727">
                <a:tc>
                  <a:txBody>
                    <a:bodyPr/>
                    <a:lstStyle/>
                    <a:p>
                      <a:pPr algn="ctr"/>
                      <a:r>
                        <a:rPr lang="en-US" dirty="0">
                          <a:latin typeface="Calibri" panose="020F0502020204030204" pitchFamily="34" charset="0"/>
                        </a:rPr>
                        <a:t>Criteria</a:t>
                      </a:r>
                      <a:endParaRPr lang="en-US" b="1" dirty="0">
                        <a:solidFill>
                          <a:schemeClr val="tx1"/>
                        </a:solidFill>
                        <a:latin typeface="Calibri" panose="020F0502020204030204" pitchFamily="34" charset="0"/>
                      </a:endParaRPr>
                    </a:p>
                  </a:txBody>
                  <a:tcPr/>
                </a:tc>
                <a:tc>
                  <a:txBody>
                    <a:bodyPr/>
                    <a:lstStyle/>
                    <a:p>
                      <a:pPr algn="ctr"/>
                      <a:r>
                        <a:rPr lang="en-US" dirty="0">
                          <a:latin typeface="Calibri" panose="020F0502020204030204" pitchFamily="34" charset="0"/>
                        </a:rPr>
                        <a:t>Comments</a:t>
                      </a:r>
                      <a:endParaRPr lang="en-US" b="1" dirty="0">
                        <a:solidFill>
                          <a:schemeClr val="tx1"/>
                        </a:solidFill>
                        <a:latin typeface="Calibri" panose="020F0502020204030204" pitchFamily="34" charset="0"/>
                      </a:endParaRPr>
                    </a:p>
                  </a:txBody>
                  <a:tcPr/>
                </a:tc>
                <a:extLst>
                  <a:ext uri="{0D108BD9-81ED-4DB2-BD59-A6C34878D82A}">
                    <a16:rowId xmlns:a16="http://schemas.microsoft.com/office/drawing/2014/main" val="572671084"/>
                  </a:ext>
                </a:extLst>
              </a:tr>
              <a:tr h="745623">
                <a:tc>
                  <a:txBody>
                    <a:bodyPr/>
                    <a:lstStyle/>
                    <a:p>
                      <a:r>
                        <a:rPr lang="en-US" sz="1800" b="1" dirty="0">
                          <a:solidFill>
                            <a:prstClr val="black"/>
                          </a:solidFill>
                        </a:rPr>
                        <a:t>Procedure Name/Number</a:t>
                      </a:r>
                      <a:endParaRPr lang="en-US" dirty="0">
                        <a:latin typeface="Calibri" panose="020F0502020204030204" pitchFamily="34" charset="0"/>
                      </a:endParaRPr>
                    </a:p>
                  </a:txBody>
                  <a:tcPr/>
                </a:tc>
                <a:tc>
                  <a:txBody>
                    <a:bodyPr/>
                    <a:lstStyle/>
                    <a:p>
                      <a:endParaRPr lang="en-US" dirty="0">
                        <a:highlight>
                          <a:srgbClr val="FFFC00"/>
                        </a:highlight>
                        <a:latin typeface="Calibri" panose="020F0502020204030204" pitchFamily="34" charset="0"/>
                      </a:endParaRPr>
                    </a:p>
                  </a:txBody>
                  <a:tcPr/>
                </a:tc>
                <a:extLst>
                  <a:ext uri="{0D108BD9-81ED-4DB2-BD59-A6C34878D82A}">
                    <a16:rowId xmlns:a16="http://schemas.microsoft.com/office/drawing/2014/main" val="3776384176"/>
                  </a:ext>
                </a:extLst>
              </a:tr>
              <a:tr h="745623">
                <a:tc>
                  <a:txBody>
                    <a:bodyPr/>
                    <a:lstStyle/>
                    <a:p>
                      <a:r>
                        <a:rPr lang="en-US" b="1" dirty="0">
                          <a:latin typeface="Calibri" panose="020F0502020204030204" pitchFamily="34" charset="0"/>
                        </a:rPr>
                        <a:t>PDO or Contractor</a:t>
                      </a:r>
                    </a:p>
                    <a:p>
                      <a:endParaRPr lang="en-US" dirty="0">
                        <a:latin typeface="Calibri" panose="020F0502020204030204" pitchFamily="34" charset="0"/>
                      </a:endParaRPr>
                    </a:p>
                  </a:txBody>
                  <a:tcPr/>
                </a:tc>
                <a:tc>
                  <a:txBody>
                    <a:bodyPr/>
                    <a:lstStyle/>
                    <a:p>
                      <a:endParaRPr lang="en-US" dirty="0">
                        <a:highlight>
                          <a:srgbClr val="FFFC00"/>
                        </a:highlight>
                        <a:latin typeface="Calibri" panose="020F0502020204030204" pitchFamily="34" charset="0"/>
                      </a:endParaRPr>
                    </a:p>
                  </a:txBody>
                  <a:tcPr/>
                </a:tc>
                <a:extLst>
                  <a:ext uri="{0D108BD9-81ED-4DB2-BD59-A6C34878D82A}">
                    <a16:rowId xmlns:a16="http://schemas.microsoft.com/office/drawing/2014/main" val="4130365094"/>
                  </a:ext>
                </a:extLst>
              </a:tr>
              <a:tr h="614113">
                <a:tc>
                  <a:txBody>
                    <a:bodyPr/>
                    <a:lstStyle/>
                    <a:p>
                      <a:r>
                        <a:rPr lang="en-US" b="1" dirty="0">
                          <a:latin typeface="Calibri" panose="020F0502020204030204" pitchFamily="34" charset="0"/>
                        </a:rPr>
                        <a:t>Repeated non-compliance?</a:t>
                      </a:r>
                    </a:p>
                  </a:txBody>
                  <a:tcPr/>
                </a:tc>
                <a:tc>
                  <a:txBody>
                    <a:bodyPr/>
                    <a:lstStyle/>
                    <a:p>
                      <a:endParaRPr lang="en-US" dirty="0">
                        <a:highlight>
                          <a:srgbClr val="FFFC00"/>
                        </a:highlight>
                        <a:latin typeface="Calibri" panose="020F0502020204030204" pitchFamily="34" charset="0"/>
                      </a:endParaRPr>
                    </a:p>
                  </a:txBody>
                  <a:tcPr/>
                </a:tc>
                <a:extLst>
                  <a:ext uri="{0D108BD9-81ED-4DB2-BD59-A6C34878D82A}">
                    <a16:rowId xmlns:a16="http://schemas.microsoft.com/office/drawing/2014/main" val="3592742893"/>
                  </a:ext>
                </a:extLst>
              </a:tr>
            </a:tbl>
          </a:graphicData>
        </a:graphic>
      </p:graphicFrame>
    </p:spTree>
    <p:extLst>
      <p:ext uri="{BB962C8B-B14F-4D97-AF65-F5344CB8AC3E}">
        <p14:creationId xmlns:p14="http://schemas.microsoft.com/office/powerpoint/2010/main" val="22277653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00967" y="-1917"/>
            <a:ext cx="11991033"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C03F5CB9-0378-437D-8F89-53EDBDE1D71B}"/>
              </a:ext>
            </a:extLst>
          </p:cNvPr>
          <p:cNvSpPr/>
          <p:nvPr/>
        </p:nvSpPr>
        <p:spPr>
          <a:xfrm>
            <a:off x="531124" y="605038"/>
            <a:ext cx="8969715" cy="369332"/>
          </a:xfrm>
          <a:prstGeom prst="rect">
            <a:avLst/>
          </a:prstGeom>
        </p:spPr>
        <p:txBody>
          <a:bodyPr wrap="square">
            <a:spAutoFit/>
          </a:bodyPr>
          <a:lstStyle/>
          <a:p>
            <a:pPr lvl="0" algn="just" eaLnBrk="0" fontAlgn="base" hangingPunct="0">
              <a:spcBef>
                <a:spcPct val="0"/>
              </a:spcBef>
              <a:spcAft>
                <a:spcPct val="0"/>
              </a:spcAft>
              <a:defRPr/>
            </a:pPr>
            <a:r>
              <a:rPr lang="en-US" b="1" dirty="0">
                <a:solidFill>
                  <a:schemeClr val="accent1"/>
                </a:solidFill>
                <a:latin typeface="Calibri" panose="020F0502020204030204" pitchFamily="34" charset="0"/>
              </a:rPr>
              <a:t>Life Saving Rules:  </a:t>
            </a:r>
            <a:r>
              <a:rPr lang="en-US" sz="1400" dirty="0">
                <a:solidFill>
                  <a:srgbClr val="000000"/>
                </a:solidFill>
                <a:latin typeface="Calibri" panose="020F0502020204030204" pitchFamily="34" charset="0"/>
                <a:cs typeface="Calibri" panose="020F0502020204030204" pitchFamily="34" charset="0"/>
              </a:rPr>
              <a:t>Were life saving rule breaches related to the incident?  -  </a:t>
            </a:r>
            <a:r>
              <a:rPr lang="en-US" sz="1200" b="1" dirty="0">
                <a:latin typeface="Calibri" panose="020F0502020204030204" pitchFamily="34" charset="0"/>
                <a:cs typeface="Calibri" panose="020F0502020204030204" pitchFamily="34" charset="0"/>
              </a:rPr>
              <a:t>Yes / No?  </a:t>
            </a:r>
            <a:endParaRPr lang="en-US" sz="1200" dirty="0">
              <a:latin typeface="Calibri" panose="020F0502020204030204" pitchFamily="34" charset="0"/>
              <a:cs typeface="Calibri" panose="020F0502020204030204" pitchFamily="34" charset="0"/>
            </a:endParaRPr>
          </a:p>
        </p:txBody>
      </p:sp>
      <p:sp>
        <p:nvSpPr>
          <p:cNvPr id="6" name="Text Box 4">
            <a:extLst>
              <a:ext uri="{FF2B5EF4-FFF2-40B4-BE49-F238E27FC236}">
                <a16:creationId xmlns:a16="http://schemas.microsoft.com/office/drawing/2014/main" id="{90D644A4-2E35-4F51-8745-BC37F8657DC8}"/>
              </a:ext>
            </a:extLst>
          </p:cNvPr>
          <p:cNvSpPr txBox="1">
            <a:spLocks noChangeArrowheads="1"/>
          </p:cNvSpPr>
          <p:nvPr/>
        </p:nvSpPr>
        <p:spPr bwMode="auto">
          <a:xfrm>
            <a:off x="559799" y="1084978"/>
            <a:ext cx="4572000" cy="1600438"/>
          </a:xfrm>
          <a:prstGeom prst="rect">
            <a:avLst/>
          </a:prstGeom>
          <a:solidFill>
            <a:schemeClr val="bg1"/>
          </a:solidFill>
          <a:ln w="9525">
            <a:solidFill>
              <a:schemeClr val="tx1"/>
            </a:solidFill>
            <a:miter lim="800000"/>
            <a:headEnd/>
            <a:tailEnd/>
          </a:ln>
        </p:spPr>
        <p:txBody>
          <a:bodyPr>
            <a:spAutoFit/>
          </a:bodyPr>
          <a:lstStyle/>
          <a:p>
            <a:pPr algn="just">
              <a:defRPr/>
            </a:pPr>
            <a:r>
              <a:rPr lang="en-US" sz="1400" dirty="0">
                <a:solidFill>
                  <a:srgbClr val="000000"/>
                </a:solidFill>
                <a:latin typeface="Calibri" panose="020F0502020204030204" pitchFamily="34" charset="0"/>
                <a:cs typeface="Calibri" panose="020F0502020204030204" pitchFamily="34" charset="0"/>
              </a:rPr>
              <a:t>Who broke them? 			        </a:t>
            </a:r>
            <a:r>
              <a:rPr lang="en-US" sz="1400" b="1" dirty="0">
                <a:solidFill>
                  <a:srgbClr val="000000"/>
                </a:solidFill>
                <a:latin typeface="Calibri" panose="020F0502020204030204" pitchFamily="34" charset="0"/>
                <a:cs typeface="Calibri" panose="020F0502020204030204" pitchFamily="34" charset="0"/>
              </a:rPr>
              <a:t>Names/Ref </a:t>
            </a:r>
            <a:r>
              <a:rPr lang="en-US" sz="1400" b="1" dirty="0" err="1">
                <a:solidFill>
                  <a:srgbClr val="000000"/>
                </a:solidFill>
                <a:latin typeface="Calibri" panose="020F0502020204030204" pitchFamily="34" charset="0"/>
                <a:cs typeface="Calibri" panose="020F0502020204030204" pitchFamily="34" charset="0"/>
              </a:rPr>
              <a:t>Inds</a:t>
            </a:r>
            <a:r>
              <a:rPr lang="en-US" sz="1400" b="1" dirty="0">
                <a:solidFill>
                  <a:srgbClr val="000000"/>
                </a:solidFill>
                <a:latin typeface="Calibri" panose="020F0502020204030204" pitchFamily="34" charset="0"/>
                <a:cs typeface="Calibri" panose="020F0502020204030204" pitchFamily="34" charset="0"/>
              </a:rPr>
              <a:t>:</a:t>
            </a:r>
            <a:r>
              <a:rPr lang="en-US" sz="1400" dirty="0">
                <a:solidFill>
                  <a:srgbClr val="000000"/>
                </a:solidFill>
                <a:latin typeface="Calibri" panose="020F0502020204030204" pitchFamily="34" charset="0"/>
                <a:cs typeface="Calibri" panose="020F0502020204030204" pitchFamily="34" charset="0"/>
              </a:rPr>
              <a:t> ………………………………….……..</a:t>
            </a:r>
          </a:p>
          <a:p>
            <a:pPr>
              <a:defRPr/>
            </a:pPr>
            <a:endParaRPr lang="en-US" sz="1400" dirty="0">
              <a:solidFill>
                <a:srgbClr val="000000"/>
              </a:solidFill>
              <a:latin typeface="Calibri" panose="020F0502020204030204" pitchFamily="34" charset="0"/>
              <a:cs typeface="Calibri" panose="020F0502020204030204" pitchFamily="34" charset="0"/>
            </a:endParaRPr>
          </a:p>
          <a:p>
            <a:pPr>
              <a:defRPr/>
            </a:pPr>
            <a:r>
              <a:rPr lang="en-US" sz="1400" dirty="0">
                <a:solidFill>
                  <a:srgbClr val="000000"/>
                </a:solidFill>
                <a:latin typeface="Calibri" panose="020F0502020204030204" pitchFamily="34" charset="0"/>
                <a:cs typeface="Calibri" panose="020F0502020204030204" pitchFamily="34" charset="0"/>
              </a:rPr>
              <a:t>Did the life saving rule breach, cause it?   -   </a:t>
            </a:r>
            <a:r>
              <a:rPr lang="en-US" sz="1400" b="1" dirty="0">
                <a:solidFill>
                  <a:srgbClr val="000000"/>
                </a:solidFill>
                <a:latin typeface="Calibri" panose="020F0502020204030204" pitchFamily="34" charset="0"/>
                <a:cs typeface="Calibri" panose="020F0502020204030204" pitchFamily="34" charset="0"/>
              </a:rPr>
              <a:t>Yes / No?    </a:t>
            </a:r>
            <a:r>
              <a:rPr lang="en-US" sz="1400" dirty="0">
                <a:solidFill>
                  <a:srgbClr val="000000"/>
                </a:solidFill>
                <a:latin typeface="Calibri" panose="020F0502020204030204" pitchFamily="34" charset="0"/>
                <a:cs typeface="Calibri" panose="020F0502020204030204" pitchFamily="34" charset="0"/>
              </a:rPr>
              <a:t>Why……………………………………… ..  ………………………………………………………………</a:t>
            </a:r>
          </a:p>
          <a:p>
            <a:pPr>
              <a:defRPr/>
            </a:pPr>
            <a:endParaRPr lang="en-US" sz="1400" dirty="0">
              <a:solidFill>
                <a:srgbClr val="000000"/>
              </a:solidFill>
              <a:latin typeface="Calibri" panose="020F0502020204030204" pitchFamily="34" charset="0"/>
              <a:cs typeface="Calibri" panose="020F0502020204030204" pitchFamily="34" charset="0"/>
            </a:endParaRPr>
          </a:p>
        </p:txBody>
      </p:sp>
      <p:sp>
        <p:nvSpPr>
          <p:cNvPr id="7" name="Text Box 4">
            <a:extLst>
              <a:ext uri="{FF2B5EF4-FFF2-40B4-BE49-F238E27FC236}">
                <a16:creationId xmlns:a16="http://schemas.microsoft.com/office/drawing/2014/main" id="{B166CA4E-1FF5-4DAF-9603-213E8918F685}"/>
              </a:ext>
            </a:extLst>
          </p:cNvPr>
          <p:cNvSpPr txBox="1">
            <a:spLocks noChangeArrowheads="1"/>
          </p:cNvSpPr>
          <p:nvPr/>
        </p:nvSpPr>
        <p:spPr bwMode="auto">
          <a:xfrm>
            <a:off x="7581899" y="635815"/>
            <a:ext cx="4377784" cy="307777"/>
          </a:xfrm>
          <a:prstGeom prst="rect">
            <a:avLst/>
          </a:prstGeom>
          <a:solidFill>
            <a:schemeClr val="bg1"/>
          </a:solidFill>
          <a:ln w="9525">
            <a:solidFill>
              <a:schemeClr val="tx1"/>
            </a:solidFill>
            <a:miter lim="800000"/>
            <a:headEnd/>
            <a:tailEnd/>
          </a:ln>
        </p:spPr>
        <p:txBody>
          <a:bodyPr wrap="square">
            <a:spAutoFit/>
          </a:bodyPr>
          <a:lstStyle/>
          <a:p>
            <a:pPr algn="just">
              <a:defRPr/>
            </a:pPr>
            <a:r>
              <a:rPr lang="en-US" sz="1400" dirty="0">
                <a:solidFill>
                  <a:srgbClr val="000000"/>
                </a:solidFill>
                <a:latin typeface="Calibri" panose="020F0502020204030204" pitchFamily="34" charset="0"/>
                <a:cs typeface="Calibri" panose="020F0502020204030204" pitchFamily="34" charset="0"/>
              </a:rPr>
              <a:t>Which rule (s):</a:t>
            </a:r>
          </a:p>
        </p:txBody>
      </p:sp>
      <p:sp>
        <p:nvSpPr>
          <p:cNvPr id="22" name="TextBox 21">
            <a:extLst>
              <a:ext uri="{FF2B5EF4-FFF2-40B4-BE49-F238E27FC236}">
                <a16:creationId xmlns:a16="http://schemas.microsoft.com/office/drawing/2014/main" id="{BC57962B-A360-44D8-BE2C-51E76DD042F8}"/>
              </a:ext>
            </a:extLst>
          </p:cNvPr>
          <p:cNvSpPr txBox="1"/>
          <p:nvPr/>
        </p:nvSpPr>
        <p:spPr>
          <a:xfrm>
            <a:off x="8318393" y="3224075"/>
            <a:ext cx="2459457" cy="307777"/>
          </a:xfrm>
          <a:prstGeom prst="rect">
            <a:avLst/>
          </a:prstGeom>
          <a:solidFill>
            <a:schemeClr val="accent6">
              <a:lumMod val="60000"/>
              <a:lumOff val="40000"/>
            </a:schemeClr>
          </a:solidFill>
        </p:spPr>
        <p:txBody>
          <a:bodyPr wrap="square">
            <a:spAutoFit/>
          </a:bodyPr>
          <a:lstStyle/>
          <a:p>
            <a:pPr algn="ctr">
              <a:defRPr/>
            </a:pPr>
            <a:r>
              <a:rPr lang="en-US" sz="1400" i="1" dirty="0">
                <a:latin typeface="Calibri" panose="020F0502020204030204" pitchFamily="34" charset="0"/>
              </a:rPr>
              <a:t>Delete which is not applicable</a:t>
            </a:r>
          </a:p>
        </p:txBody>
      </p:sp>
      <p:sp>
        <p:nvSpPr>
          <p:cNvPr id="23" name="TextBox 22">
            <a:extLst>
              <a:ext uri="{FF2B5EF4-FFF2-40B4-BE49-F238E27FC236}">
                <a16:creationId xmlns:a16="http://schemas.microsoft.com/office/drawing/2014/main" id="{B2D56BD4-3D26-4DFB-B116-071BA8BDF31B}"/>
              </a:ext>
            </a:extLst>
          </p:cNvPr>
          <p:cNvSpPr txBox="1"/>
          <p:nvPr/>
        </p:nvSpPr>
        <p:spPr>
          <a:xfrm>
            <a:off x="443981" y="3377964"/>
            <a:ext cx="4919756" cy="2339102"/>
          </a:xfrm>
          <a:prstGeom prst="rect">
            <a:avLst/>
          </a:prstGeom>
          <a:solidFill>
            <a:schemeClr val="accent2">
              <a:lumMod val="40000"/>
              <a:lumOff val="60000"/>
            </a:schemeClr>
          </a:solidFill>
          <a:ln>
            <a:solidFill>
              <a:schemeClr val="tx1"/>
            </a:solidFill>
          </a:ln>
        </p:spPr>
        <p:txBody>
          <a:bodyPr wrap="square">
            <a:spAutoFit/>
          </a:bodyPr>
          <a:lstStyle/>
          <a:p>
            <a:pPr algn="just">
              <a:defRPr/>
            </a:pPr>
            <a:r>
              <a:rPr lang="en-US" sz="1400" dirty="0">
                <a:solidFill>
                  <a:srgbClr val="000000"/>
                </a:solidFill>
                <a:latin typeface="Calibri" panose="020F0502020204030204" pitchFamily="34" charset="0"/>
                <a:cs typeface="Calibri" panose="020F0502020204030204" pitchFamily="34" charset="0"/>
              </a:rPr>
              <a:t>Is consequence management in PIM actions       </a:t>
            </a:r>
          </a:p>
          <a:p>
            <a:pPr algn="just">
              <a:defRPr/>
            </a:pPr>
            <a:endParaRPr lang="en-US" sz="1400" b="1" dirty="0">
              <a:solidFill>
                <a:srgbClr val="000000"/>
              </a:solidFill>
              <a:latin typeface="Calibri" panose="020F0502020204030204" pitchFamily="34" charset="0"/>
              <a:cs typeface="Calibri" panose="020F0502020204030204" pitchFamily="34" charset="0"/>
            </a:endParaRPr>
          </a:p>
          <a:p>
            <a:pPr algn="ctr">
              <a:defRPr/>
            </a:pPr>
            <a:r>
              <a:rPr lang="en-US" sz="1800" b="1" dirty="0">
                <a:solidFill>
                  <a:srgbClr val="000000"/>
                </a:solidFill>
                <a:latin typeface="Calibri" panose="020F0502020204030204" pitchFamily="34" charset="0"/>
                <a:cs typeface="Calibri" panose="020F0502020204030204" pitchFamily="34" charset="0"/>
              </a:rPr>
              <a:t>Yes  / No ?</a:t>
            </a:r>
          </a:p>
          <a:p>
            <a:pPr algn="ctr">
              <a:defRPr/>
            </a:pPr>
            <a:endParaRPr lang="en-US" sz="1000" b="1" dirty="0">
              <a:solidFill>
                <a:srgbClr val="000000"/>
              </a:solidFill>
              <a:latin typeface="Calibri" panose="020F0502020204030204" pitchFamily="34" charset="0"/>
              <a:cs typeface="Calibri" panose="020F0502020204030204" pitchFamily="34" charset="0"/>
            </a:endParaRPr>
          </a:p>
          <a:p>
            <a:pPr>
              <a:defRPr/>
            </a:pPr>
            <a:r>
              <a:rPr lang="en-US" sz="1400" dirty="0">
                <a:solidFill>
                  <a:srgbClr val="000000"/>
                </a:solidFill>
                <a:latin typeface="Calibri" panose="020F0502020204030204" pitchFamily="34" charset="0"/>
                <a:cs typeface="Calibri" panose="020F0502020204030204" pitchFamily="34" charset="0"/>
              </a:rPr>
              <a:t>PIM action number: </a:t>
            </a:r>
          </a:p>
          <a:p>
            <a:pPr algn="just">
              <a:defRPr/>
            </a:pPr>
            <a:endParaRPr lang="en-US" sz="1000" dirty="0">
              <a:solidFill>
                <a:srgbClr val="000000"/>
              </a:solidFill>
              <a:latin typeface="Calibri" panose="020F0502020204030204" pitchFamily="34" charset="0"/>
              <a:cs typeface="Calibri" panose="020F0502020204030204" pitchFamily="34" charset="0"/>
            </a:endParaRPr>
          </a:p>
          <a:p>
            <a:pPr algn="just">
              <a:defRPr/>
            </a:pPr>
            <a:r>
              <a:rPr lang="en-US" sz="1400" dirty="0">
                <a:solidFill>
                  <a:srgbClr val="000000"/>
                </a:solidFill>
                <a:latin typeface="Calibri" panose="020F0502020204030204" pitchFamily="34" charset="0"/>
                <a:cs typeface="Calibri" panose="020F0502020204030204" pitchFamily="34" charset="0"/>
              </a:rPr>
              <a:t>If a contractor broke the rule has the Contract Holder been informed of the action taken?</a:t>
            </a:r>
          </a:p>
          <a:p>
            <a:pPr algn="just">
              <a:defRPr/>
            </a:pPr>
            <a:endParaRPr lang="en-US" sz="1400" dirty="0">
              <a:solidFill>
                <a:srgbClr val="000000"/>
              </a:solidFill>
              <a:latin typeface="Calibri" panose="020F0502020204030204" pitchFamily="34" charset="0"/>
              <a:cs typeface="Calibri" panose="020F0502020204030204" pitchFamily="34" charset="0"/>
            </a:endParaRPr>
          </a:p>
          <a:p>
            <a:pPr algn="just">
              <a:defRPr/>
            </a:pPr>
            <a:endParaRPr lang="en-US" sz="600" dirty="0">
              <a:solidFill>
                <a:srgbClr val="000000"/>
              </a:solidFill>
              <a:latin typeface="Calibri" panose="020F0502020204030204" pitchFamily="34" charset="0"/>
              <a:cs typeface="Calibri" panose="020F0502020204030204" pitchFamily="34" charset="0"/>
            </a:endParaRPr>
          </a:p>
          <a:p>
            <a:pPr algn="ctr">
              <a:defRPr/>
            </a:pPr>
            <a:r>
              <a:rPr lang="en-US" sz="1800" b="1" dirty="0">
                <a:solidFill>
                  <a:srgbClr val="000000"/>
                </a:solidFill>
                <a:latin typeface="Calibri" panose="020F0502020204030204" pitchFamily="34" charset="0"/>
                <a:cs typeface="Calibri" panose="020F0502020204030204" pitchFamily="34" charset="0"/>
              </a:rPr>
              <a:t>Yes  / No ?</a:t>
            </a:r>
          </a:p>
        </p:txBody>
      </p:sp>
      <p:pic>
        <p:nvPicPr>
          <p:cNvPr id="24" name="Picture 1" descr="image001">
            <a:extLst>
              <a:ext uri="{FF2B5EF4-FFF2-40B4-BE49-F238E27FC236}">
                <a16:creationId xmlns:a16="http://schemas.microsoft.com/office/drawing/2014/main" id="{211741C2-4760-41AC-8757-25FA4676B3F8}"/>
              </a:ext>
            </a:extLst>
          </p:cNvPr>
          <p:cNvPicPr>
            <a:picLocks noChangeAspect="1" noChangeArrowheads="1"/>
          </p:cNvPicPr>
          <p:nvPr/>
        </p:nvPicPr>
        <p:blipFill>
          <a:blip r:embed="rId4" cstate="email"/>
          <a:srcRect/>
          <a:stretch>
            <a:fillRect/>
          </a:stretch>
        </p:blipFill>
        <p:spPr bwMode="auto">
          <a:xfrm>
            <a:off x="7075775" y="3592968"/>
            <a:ext cx="4944694" cy="2514600"/>
          </a:xfrm>
          <a:prstGeom prst="rect">
            <a:avLst/>
          </a:prstGeom>
          <a:noFill/>
          <a:ln w="9525">
            <a:noFill/>
            <a:miter lim="800000"/>
            <a:headEnd/>
            <a:tailEnd/>
          </a:ln>
        </p:spPr>
      </p:pic>
      <p:pic>
        <p:nvPicPr>
          <p:cNvPr id="10" name="Picture 2" descr="Energy Safety Canada - ESC">
            <a:extLst>
              <a:ext uri="{FF2B5EF4-FFF2-40B4-BE49-F238E27FC236}">
                <a16:creationId xmlns:a16="http://schemas.microsoft.com/office/drawing/2014/main" id="{D8CFEFBC-7317-4541-A310-24DE8F323EB0}"/>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75775" y="1005147"/>
            <a:ext cx="4883908" cy="2223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52935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90919" y="-12391"/>
            <a:ext cx="12001081"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A067E644-1D4F-4904-BEE7-A4FDA0F2B78C}"/>
              </a:ext>
            </a:extLst>
          </p:cNvPr>
          <p:cNvSpPr/>
          <p:nvPr/>
        </p:nvSpPr>
        <p:spPr>
          <a:xfrm>
            <a:off x="516673" y="597713"/>
            <a:ext cx="9017620" cy="369332"/>
          </a:xfrm>
          <a:prstGeom prst="rect">
            <a:avLst/>
          </a:prstGeom>
        </p:spPr>
        <p:txBody>
          <a:bodyPr wrap="square">
            <a:spAutoFit/>
          </a:bodyPr>
          <a:lstStyle/>
          <a:p>
            <a:r>
              <a:rPr lang="en-US" dirty="0">
                <a:solidFill>
                  <a:schemeClr val="accent1"/>
                </a:solidFill>
                <a:latin typeface="Calibri" panose="020F0502020204030204" pitchFamily="34" charset="0"/>
              </a:rPr>
              <a:t>PDO Contract Management: </a:t>
            </a:r>
            <a:r>
              <a:rPr lang="en-US" i="1" dirty="0">
                <a:latin typeface="Calibri" panose="020F0502020204030204" pitchFamily="34" charset="0"/>
              </a:rPr>
              <a:t>to be completed and confirmed by the contract holder</a:t>
            </a:r>
          </a:p>
        </p:txBody>
      </p:sp>
      <p:sp>
        <p:nvSpPr>
          <p:cNvPr id="4" name="Rectangle 3">
            <a:extLst>
              <a:ext uri="{FF2B5EF4-FFF2-40B4-BE49-F238E27FC236}">
                <a16:creationId xmlns:a16="http://schemas.microsoft.com/office/drawing/2014/main" id="{EFAC8A42-1779-4B93-B2BA-84FDC7AD6914}"/>
              </a:ext>
            </a:extLst>
          </p:cNvPr>
          <p:cNvSpPr/>
          <p:nvPr/>
        </p:nvSpPr>
        <p:spPr>
          <a:xfrm>
            <a:off x="516672" y="822179"/>
            <a:ext cx="10935629" cy="369332"/>
          </a:xfrm>
          <a:prstGeom prst="rect">
            <a:avLst/>
          </a:prstGeom>
        </p:spPr>
        <p:txBody>
          <a:bodyPr wrap="square">
            <a:spAutoFit/>
          </a:bodyPr>
          <a:lstStyle/>
          <a:p>
            <a:pPr>
              <a:defRPr/>
            </a:pPr>
            <a:r>
              <a:rPr lang="en-US" dirty="0">
                <a:latin typeface="Calibri" panose="020F0502020204030204" pitchFamily="34" charset="0"/>
              </a:rPr>
              <a:t>Report on the state of the contract management and whether any omissions were causational</a:t>
            </a:r>
          </a:p>
        </p:txBody>
      </p:sp>
      <p:graphicFrame>
        <p:nvGraphicFramePr>
          <p:cNvPr id="6" name="Table 5">
            <a:extLst>
              <a:ext uri="{FF2B5EF4-FFF2-40B4-BE49-F238E27FC236}">
                <a16:creationId xmlns:a16="http://schemas.microsoft.com/office/drawing/2014/main" id="{488E2847-1BE8-47A5-8A67-73E8CEDCCA40}"/>
              </a:ext>
            </a:extLst>
          </p:cNvPr>
          <p:cNvGraphicFramePr>
            <a:graphicFrameLocks noGrp="1"/>
          </p:cNvGraphicFramePr>
          <p:nvPr>
            <p:extLst>
              <p:ext uri="{D42A27DB-BD31-4B8C-83A1-F6EECF244321}">
                <p14:modId xmlns:p14="http://schemas.microsoft.com/office/powerpoint/2010/main" val="2197693801"/>
              </p:ext>
            </p:extLst>
          </p:nvPr>
        </p:nvGraphicFramePr>
        <p:xfrm>
          <a:off x="423746" y="1191511"/>
          <a:ext cx="11452303" cy="4990366"/>
        </p:xfrm>
        <a:graphic>
          <a:graphicData uri="http://schemas.openxmlformats.org/drawingml/2006/table">
            <a:tbl>
              <a:tblPr firstRow="1" bandRow="1">
                <a:tableStyleId>{7DF18680-E054-41AD-8BC1-D1AEF772440D}</a:tableStyleId>
              </a:tblPr>
              <a:tblGrid>
                <a:gridCol w="592361">
                  <a:extLst>
                    <a:ext uri="{9D8B030D-6E8A-4147-A177-3AD203B41FA5}">
                      <a16:colId xmlns:a16="http://schemas.microsoft.com/office/drawing/2014/main" val="20000"/>
                    </a:ext>
                  </a:extLst>
                </a:gridCol>
                <a:gridCol w="4744039">
                  <a:extLst>
                    <a:ext uri="{9D8B030D-6E8A-4147-A177-3AD203B41FA5}">
                      <a16:colId xmlns:a16="http://schemas.microsoft.com/office/drawing/2014/main" val="20001"/>
                    </a:ext>
                  </a:extLst>
                </a:gridCol>
                <a:gridCol w="1124500">
                  <a:extLst>
                    <a:ext uri="{9D8B030D-6E8A-4147-A177-3AD203B41FA5}">
                      <a16:colId xmlns:a16="http://schemas.microsoft.com/office/drawing/2014/main" val="20002"/>
                    </a:ext>
                  </a:extLst>
                </a:gridCol>
                <a:gridCol w="1308092">
                  <a:extLst>
                    <a:ext uri="{9D8B030D-6E8A-4147-A177-3AD203B41FA5}">
                      <a16:colId xmlns:a16="http://schemas.microsoft.com/office/drawing/2014/main" val="20003"/>
                    </a:ext>
                  </a:extLst>
                </a:gridCol>
                <a:gridCol w="3683311">
                  <a:extLst>
                    <a:ext uri="{9D8B030D-6E8A-4147-A177-3AD203B41FA5}">
                      <a16:colId xmlns:a16="http://schemas.microsoft.com/office/drawing/2014/main" val="20004"/>
                    </a:ext>
                  </a:extLst>
                </a:gridCol>
              </a:tblGrid>
              <a:tr h="513885">
                <a:tc>
                  <a:txBody>
                    <a:bodyPr/>
                    <a:lstStyle/>
                    <a:p>
                      <a:r>
                        <a:rPr lang="en-US" sz="1400" dirty="0">
                          <a:latin typeface="Calibri" panose="020F0502020204030204" pitchFamily="34" charset="0"/>
                        </a:rPr>
                        <a:t>No</a:t>
                      </a:r>
                    </a:p>
                  </a:txBody>
                  <a:tcPr/>
                </a:tc>
                <a:tc>
                  <a:txBody>
                    <a:bodyPr/>
                    <a:lstStyle/>
                    <a:p>
                      <a:r>
                        <a:rPr lang="en-US" sz="1400" dirty="0">
                          <a:latin typeface="Calibri" panose="020F0502020204030204" pitchFamily="34" charset="0"/>
                        </a:rPr>
                        <a:t>Contract</a:t>
                      </a:r>
                      <a:r>
                        <a:rPr lang="en-US" sz="1400" baseline="0" dirty="0">
                          <a:latin typeface="Calibri" panose="020F0502020204030204" pitchFamily="34" charset="0"/>
                        </a:rPr>
                        <a:t> management process</a:t>
                      </a:r>
                      <a:endParaRPr lang="en-US" sz="1400" dirty="0">
                        <a:latin typeface="Calibri" panose="020F0502020204030204" pitchFamily="34" charset="0"/>
                      </a:endParaRPr>
                    </a:p>
                  </a:txBody>
                  <a:tcPr/>
                </a:tc>
                <a:tc>
                  <a:txBody>
                    <a:bodyPr/>
                    <a:lstStyle/>
                    <a:p>
                      <a:pPr algn="ctr"/>
                      <a:r>
                        <a:rPr lang="en-US" sz="1400" dirty="0">
                          <a:latin typeface="Calibri" panose="020F0502020204030204" pitchFamily="34" charset="0"/>
                        </a:rPr>
                        <a:t>Evidenced</a:t>
                      </a:r>
                    </a:p>
                    <a:p>
                      <a:pPr algn="ctr"/>
                      <a:r>
                        <a:rPr lang="en-US" sz="1400" dirty="0">
                          <a:latin typeface="Calibri" panose="020F0502020204030204" pitchFamily="34" charset="0"/>
                        </a:rPr>
                        <a:t>Y/N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Causational </a:t>
                      </a:r>
                    </a:p>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Y/N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a:latin typeface="Calibri" panose="020F0502020204030204" pitchFamily="34" charset="0"/>
                        </a:rPr>
                        <a:t>Comments</a:t>
                      </a:r>
                    </a:p>
                  </a:txBody>
                  <a:tcPr/>
                </a:tc>
                <a:extLst>
                  <a:ext uri="{0D108BD9-81ED-4DB2-BD59-A6C34878D82A}">
                    <a16:rowId xmlns:a16="http://schemas.microsoft.com/office/drawing/2014/main" val="10000"/>
                  </a:ext>
                </a:extLst>
              </a:tr>
              <a:tr h="416818">
                <a:tc>
                  <a:txBody>
                    <a:bodyPr/>
                    <a:lstStyle/>
                    <a:p>
                      <a:r>
                        <a:rPr lang="en-US" sz="1400" dirty="0">
                          <a:latin typeface="Calibri" panose="020F0502020204030204" pitchFamily="34" charset="0"/>
                        </a:rPr>
                        <a:t>1</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Risk Management signed</a:t>
                      </a:r>
                      <a:r>
                        <a:rPr lang="en-US" sz="1400" baseline="0" dirty="0">
                          <a:latin typeface="Calibri" panose="020F0502020204030204" pitchFamily="34" charset="0"/>
                        </a:rPr>
                        <a:t> off by Contract Holder</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1"/>
                  </a:ext>
                </a:extLst>
              </a:tr>
              <a:tr h="416818">
                <a:tc>
                  <a:txBody>
                    <a:bodyPr/>
                    <a:lstStyle/>
                    <a:p>
                      <a:r>
                        <a:rPr lang="en-US" sz="1400" dirty="0">
                          <a:latin typeface="Calibri" panose="020F0502020204030204" pitchFamily="34" charset="0"/>
                        </a:rPr>
                        <a:t>2</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Annual HSE plan approved and tracked</a:t>
                      </a:r>
                      <a:r>
                        <a:rPr lang="en-US" sz="1400" baseline="0" dirty="0">
                          <a:latin typeface="Calibri" panose="020F0502020204030204" pitchFamily="34" charset="0"/>
                        </a:rPr>
                        <a:t> </a:t>
                      </a:r>
                      <a:r>
                        <a:rPr lang="en-US" sz="1400" dirty="0"/>
                        <a:t>by Contract Holder</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2"/>
                  </a:ext>
                </a:extLst>
              </a:tr>
              <a:tr h="416818">
                <a:tc>
                  <a:txBody>
                    <a:bodyPr/>
                    <a:lstStyle/>
                    <a:p>
                      <a:r>
                        <a:rPr lang="en-US" sz="1400" dirty="0">
                          <a:latin typeface="Calibri" panose="020F0502020204030204" pitchFamily="34" charset="0"/>
                        </a:rPr>
                        <a:t>3</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Monthly HSE meetings held with</a:t>
                      </a:r>
                      <a:r>
                        <a:rPr lang="en-US" sz="1400" baseline="0" dirty="0">
                          <a:latin typeface="Calibri" panose="020F0502020204030204" pitchFamily="34" charset="0"/>
                        </a:rPr>
                        <a:t> Contract Holder and actions recorded</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3"/>
                  </a:ext>
                </a:extLst>
              </a:tr>
              <a:tr h="416818">
                <a:tc>
                  <a:txBody>
                    <a:bodyPr/>
                    <a:lstStyle/>
                    <a:p>
                      <a:r>
                        <a:rPr lang="en-US" sz="1400" dirty="0">
                          <a:latin typeface="Calibri" panose="020F0502020204030204" pitchFamily="34" charset="0"/>
                        </a:rPr>
                        <a:t>4</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Tracking register for close out of HSE actions in place</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4"/>
                  </a:ext>
                </a:extLst>
              </a:tr>
              <a:tr h="416818">
                <a:tc>
                  <a:txBody>
                    <a:bodyPr/>
                    <a:lstStyle/>
                    <a:p>
                      <a:r>
                        <a:rPr lang="en-US" sz="1400" dirty="0">
                          <a:latin typeface="Calibri" panose="020F0502020204030204" pitchFamily="34" charset="0"/>
                        </a:rPr>
                        <a:t>5</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HSE</a:t>
                      </a:r>
                      <a:r>
                        <a:rPr lang="en-US" sz="1400" baseline="0" dirty="0">
                          <a:latin typeface="Calibri" panose="020F0502020204030204" pitchFamily="34" charset="0"/>
                        </a:rPr>
                        <a:t> audits, inspections , site visits conducted as per plan </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5"/>
                  </a:ext>
                </a:extLst>
              </a:tr>
              <a:tr h="513885">
                <a:tc>
                  <a:txBody>
                    <a:bodyPr/>
                    <a:lstStyle/>
                    <a:p>
                      <a:r>
                        <a:rPr lang="en-US" sz="1400" dirty="0">
                          <a:latin typeface="Calibri" panose="020F0502020204030204" pitchFamily="34" charset="0"/>
                        </a:rPr>
                        <a:t>6</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HSE competency assured in review</a:t>
                      </a:r>
                      <a:r>
                        <a:rPr lang="en-US" sz="1400" baseline="0" dirty="0">
                          <a:latin typeface="Calibri" panose="020F0502020204030204" pitchFamily="34" charset="0"/>
                        </a:rPr>
                        <a:t> of HSE training matrix (Include % completed) </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6"/>
                  </a:ext>
                </a:extLst>
              </a:tr>
              <a:tr h="416818">
                <a:tc>
                  <a:txBody>
                    <a:bodyPr/>
                    <a:lstStyle/>
                    <a:p>
                      <a:r>
                        <a:rPr lang="en-US" sz="1400" dirty="0">
                          <a:latin typeface="Calibri" panose="020F0502020204030204" pitchFamily="34" charset="0"/>
                        </a:rPr>
                        <a:t>7</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HSE VTCs</a:t>
                      </a:r>
                      <a:r>
                        <a:rPr lang="en-US" sz="1400" baseline="0" dirty="0">
                          <a:latin typeface="Calibri" panose="020F0502020204030204" pitchFamily="34" charset="0"/>
                        </a:rPr>
                        <a:t> implemented correctly</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7"/>
                  </a:ext>
                </a:extLst>
              </a:tr>
              <a:tr h="416818">
                <a:tc>
                  <a:txBody>
                    <a:bodyPr/>
                    <a:lstStyle/>
                    <a:p>
                      <a:r>
                        <a:rPr lang="en-US" sz="1400" dirty="0">
                          <a:latin typeface="Calibri" panose="020F0502020204030204" pitchFamily="34" charset="0"/>
                        </a:rPr>
                        <a:t>8</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HSE procedural step-outs managed effectively</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8"/>
                  </a:ext>
                </a:extLst>
              </a:tr>
              <a:tr h="416818">
                <a:tc>
                  <a:txBody>
                    <a:bodyPr/>
                    <a:lstStyle/>
                    <a:p>
                      <a:r>
                        <a:rPr lang="en-US" sz="1400" dirty="0">
                          <a:latin typeface="Calibri" panose="020F0502020204030204" pitchFamily="34" charset="0"/>
                        </a:rPr>
                        <a:t>9</a:t>
                      </a:r>
                      <a:endParaRPr lang="en-US" sz="1400" i="0" dirty="0">
                        <a:latin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Calibri" panose="020F0502020204030204" pitchFamily="34" charset="0"/>
                        </a:rPr>
                        <a:t>Evidence of MOC being effectively managed by Contract Holder</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09"/>
                  </a:ext>
                </a:extLst>
              </a:tr>
              <a:tr h="416818">
                <a:tc>
                  <a:txBody>
                    <a:bodyPr/>
                    <a:lstStyle/>
                    <a:p>
                      <a:r>
                        <a:rPr lang="en-US" sz="1400" dirty="0">
                          <a:latin typeface="Calibri" panose="020F0502020204030204" pitchFamily="34" charset="0"/>
                        </a:rPr>
                        <a:t>10</a:t>
                      </a:r>
                      <a:endParaRPr lang="en-US" sz="1400" i="0" dirty="0">
                        <a:latin typeface="Calibri" panose="020F0502020204030204" pitchFamily="34" charset="0"/>
                      </a:endParaRPr>
                    </a:p>
                  </a:txBody>
                  <a:tcPr/>
                </a:tc>
                <a:tc>
                  <a:txBody>
                    <a:bodyPr/>
                    <a:lstStyle/>
                    <a:p>
                      <a:r>
                        <a:rPr lang="en-US" sz="1400" dirty="0">
                          <a:latin typeface="Calibri" panose="020F0502020204030204" pitchFamily="34" charset="0"/>
                        </a:rPr>
                        <a:t>Evidence of HSE defaults for non compliances</a:t>
                      </a:r>
                      <a:endParaRPr lang="en-US" sz="1400" i="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tc>
                  <a:txBody>
                    <a:bodyPr/>
                    <a:lstStyle/>
                    <a:p>
                      <a:endParaRPr lang="en-US" sz="1400" dirty="0">
                        <a:latin typeface="Calibri" panose="020F0502020204030204" pitchFamily="34" charset="0"/>
                      </a:endParaRPr>
                    </a:p>
                  </a:txBody>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998918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5CC91B-3FF9-4861-AE8F-1F6C08644762}"/>
              </a:ext>
            </a:extLst>
          </p:cNvPr>
          <p:cNvSpPr/>
          <p:nvPr/>
        </p:nvSpPr>
        <p:spPr>
          <a:xfrm>
            <a:off x="3048000" y="1997839"/>
            <a:ext cx="6096000" cy="369332"/>
          </a:xfrm>
          <a:prstGeom prst="rect">
            <a:avLst/>
          </a:prstGeom>
        </p:spPr>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2" name="Title 1">
            <a:extLst>
              <a:ext uri="{FF2B5EF4-FFF2-40B4-BE49-F238E27FC236}">
                <a16:creationId xmlns:a16="http://schemas.microsoft.com/office/drawing/2014/main" id="{F2271159-5E70-4638-A673-EC0E85FAAB7B}"/>
              </a:ext>
            </a:extLst>
          </p:cNvPr>
          <p:cNvSpPr>
            <a:spLocks noGrp="1"/>
          </p:cNvSpPr>
          <p:nvPr>
            <p:ph type="title"/>
          </p:nvPr>
        </p:nvSpPr>
        <p:spPr>
          <a:xfrm>
            <a:off x="200968" y="8261"/>
            <a:ext cx="11991028" cy="477551"/>
          </a:xfrm>
          <a:solidFill>
            <a:srgbClr val="FFC000"/>
          </a:solidFill>
        </p:spPr>
        <p:txBody>
          <a:bodyPr>
            <a:normAutofit fontScale="90000"/>
          </a:bodyPr>
          <a:lstStyle/>
          <a:p>
            <a:pPr algn="ctr"/>
            <a:r>
              <a:rPr lang="en-US" sz="3200" dirty="0">
                <a:solidFill>
                  <a:srgbClr val="00B050"/>
                </a:solidFill>
              </a:rPr>
              <a:t>Process Flow For Incident Investigations</a:t>
            </a:r>
          </a:p>
        </p:txBody>
      </p:sp>
      <p:pic>
        <p:nvPicPr>
          <p:cNvPr id="6" name="Content Placeholder 5">
            <a:extLst>
              <a:ext uri="{FF2B5EF4-FFF2-40B4-BE49-F238E27FC236}">
                <a16:creationId xmlns:a16="http://schemas.microsoft.com/office/drawing/2014/main" id="{280FEE1E-DC67-40C4-84AC-51EB720C2CB9}"/>
              </a:ext>
            </a:extLst>
          </p:cNvPr>
          <p:cNvPicPr>
            <a:picLocks noGrp="1" noChangeAspect="1"/>
          </p:cNvPicPr>
          <p:nvPr>
            <p:ph idx="1"/>
          </p:nvPr>
        </p:nvPicPr>
        <p:blipFill>
          <a:blip r:embed="rId2"/>
          <a:stretch>
            <a:fillRect/>
          </a:stretch>
        </p:blipFill>
        <p:spPr>
          <a:xfrm>
            <a:off x="4253365" y="3166134"/>
            <a:ext cx="85351" cy="310923"/>
          </a:xfrm>
          <a:prstGeom prst="rect">
            <a:avLst/>
          </a:prstGeom>
        </p:spPr>
      </p:pic>
      <p:sp>
        <p:nvSpPr>
          <p:cNvPr id="9" name="Footer Placeholder 2">
            <a:extLst>
              <a:ext uri="{FF2B5EF4-FFF2-40B4-BE49-F238E27FC236}">
                <a16:creationId xmlns:a16="http://schemas.microsoft.com/office/drawing/2014/main" id="{8984FEE8-A503-4CD2-AB2C-5842577C1145}"/>
              </a:ext>
            </a:extLst>
          </p:cNvPr>
          <p:cNvSpPr txBox="1">
            <a:spLocks/>
          </p:cNvSpPr>
          <p:nvPr/>
        </p:nvSpPr>
        <p:spPr bwMode="auto">
          <a:xfrm>
            <a:off x="2675791" y="6531586"/>
            <a:ext cx="5588977" cy="2579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ctr" rtl="0" eaLnBrk="0" fontAlgn="base" hangingPunct="0">
              <a:spcBef>
                <a:spcPct val="0"/>
              </a:spcBef>
              <a:spcAft>
                <a:spcPct val="0"/>
              </a:spcAft>
              <a:defRPr sz="1400" kern="1200">
                <a:solidFill>
                  <a:schemeClr val="tx1"/>
                </a:solidFill>
                <a:latin typeface="Times New Roman" pitchFamily="18" charset="0"/>
                <a:ea typeface="MS PGothic" pitchFamily="34" charset="-128"/>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S PGothic" pitchFamily="34" charset="-128"/>
                <a:cs typeface="+mn-cs"/>
              </a:defRPr>
            </a:lvl5pPr>
            <a:lvl6pPr marL="2286000" algn="l" defTabSz="914400" rtl="0" eaLnBrk="1" latinLnBrk="0" hangingPunct="1">
              <a:defRPr sz="2400" kern="1200">
                <a:solidFill>
                  <a:schemeClr val="tx1"/>
                </a:solidFill>
                <a:latin typeface="Times New Roman" pitchFamily="18" charset="0"/>
                <a:ea typeface="MS PGothic" pitchFamily="34" charset="-128"/>
                <a:cs typeface="+mn-cs"/>
              </a:defRPr>
            </a:lvl6pPr>
            <a:lvl7pPr marL="2743200" algn="l" defTabSz="914400" rtl="0" eaLnBrk="1" latinLnBrk="0" hangingPunct="1">
              <a:defRPr sz="2400" kern="1200">
                <a:solidFill>
                  <a:schemeClr val="tx1"/>
                </a:solidFill>
                <a:latin typeface="Times New Roman" pitchFamily="18" charset="0"/>
                <a:ea typeface="MS PGothic" pitchFamily="34" charset="-128"/>
                <a:cs typeface="+mn-cs"/>
              </a:defRPr>
            </a:lvl7pPr>
            <a:lvl8pPr marL="3200400" algn="l" defTabSz="914400" rtl="0" eaLnBrk="1" latinLnBrk="0" hangingPunct="1">
              <a:defRPr sz="2400" kern="1200">
                <a:solidFill>
                  <a:schemeClr val="tx1"/>
                </a:solidFill>
                <a:latin typeface="Times New Roman" pitchFamily="18" charset="0"/>
                <a:ea typeface="MS PGothic" pitchFamily="34" charset="-128"/>
                <a:cs typeface="+mn-cs"/>
              </a:defRPr>
            </a:lvl8pPr>
            <a:lvl9pPr marL="3657600" algn="l" defTabSz="914400" rtl="0" eaLnBrk="1" latinLnBrk="0" hangingPunct="1">
              <a:defRPr sz="2400" kern="1200">
                <a:solidFill>
                  <a:schemeClr val="tx1"/>
                </a:solidFill>
                <a:latin typeface="Times New Roman" pitchFamily="18" charset="0"/>
                <a:ea typeface="MS PGothic" pitchFamily="34" charset="-128"/>
                <a:cs typeface="+mn-cs"/>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imes New Roman" pitchFamily="18" charset="0"/>
                <a:ea typeface="MS PGothic" pitchFamily="34" charset="-128"/>
                <a:cs typeface="+mn-cs"/>
              </a:rPr>
              <a:t>Confidential - Not to be shared outside of PDO/PDO contractors </a:t>
            </a:r>
          </a:p>
        </p:txBody>
      </p:sp>
      <p:grpSp>
        <p:nvGrpSpPr>
          <p:cNvPr id="10" name="Group 9">
            <a:extLst>
              <a:ext uri="{FF2B5EF4-FFF2-40B4-BE49-F238E27FC236}">
                <a16:creationId xmlns:a16="http://schemas.microsoft.com/office/drawing/2014/main" id="{3F048923-7B05-4230-9DBB-761FA0AD0317}"/>
              </a:ext>
            </a:extLst>
          </p:cNvPr>
          <p:cNvGrpSpPr/>
          <p:nvPr/>
        </p:nvGrpSpPr>
        <p:grpSpPr>
          <a:xfrm>
            <a:off x="413238" y="3144013"/>
            <a:ext cx="11166851" cy="304800"/>
            <a:chOff x="137160" y="1969379"/>
            <a:chExt cx="8854440" cy="304800"/>
          </a:xfrm>
        </p:grpSpPr>
        <p:cxnSp>
          <p:nvCxnSpPr>
            <p:cNvPr id="11" name="dash  4">
              <a:extLst>
                <a:ext uri="{FF2B5EF4-FFF2-40B4-BE49-F238E27FC236}">
                  <a16:creationId xmlns:a16="http://schemas.microsoft.com/office/drawing/2014/main" id="{9A608AF2-1C63-4C8E-A136-DC94E95F066B}"/>
                </a:ext>
              </a:extLst>
            </p:cNvPr>
            <p:cNvCxnSpPr/>
            <p:nvPr/>
          </p:nvCxnSpPr>
          <p:spPr>
            <a:xfrm>
              <a:off x="137160" y="2114835"/>
              <a:ext cx="8549640" cy="0"/>
            </a:xfrm>
            <a:prstGeom prst="line">
              <a:avLst/>
            </a:prstGeom>
            <a:noFill/>
            <a:ln w="12700" cap="flat" cmpd="sng" algn="ctr">
              <a:solidFill>
                <a:sysClr val="windowText" lastClr="000000">
                  <a:lumMod val="50000"/>
                  <a:lumOff val="50000"/>
                </a:sysClr>
              </a:solidFill>
              <a:prstDash val="solid"/>
            </a:ln>
            <a:effectLst/>
          </p:spPr>
        </p:cxnSp>
        <p:cxnSp>
          <p:nvCxnSpPr>
            <p:cNvPr id="12" name="dash  5">
              <a:extLst>
                <a:ext uri="{FF2B5EF4-FFF2-40B4-BE49-F238E27FC236}">
                  <a16:creationId xmlns:a16="http://schemas.microsoft.com/office/drawing/2014/main" id="{699A6D58-BF97-4010-8A63-DACBD0A1D611}"/>
                </a:ext>
              </a:extLst>
            </p:cNvPr>
            <p:cNvCxnSpPr/>
            <p:nvPr/>
          </p:nvCxnSpPr>
          <p:spPr>
            <a:xfrm>
              <a:off x="767102" y="2024576"/>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16" name="dash 10">
              <a:extLst>
                <a:ext uri="{FF2B5EF4-FFF2-40B4-BE49-F238E27FC236}">
                  <a16:creationId xmlns:a16="http://schemas.microsoft.com/office/drawing/2014/main" id="{82FDAE3F-C08B-4BF1-B7E4-20D6AD5A3145}"/>
                </a:ext>
              </a:extLst>
            </p:cNvPr>
            <p:cNvCxnSpPr>
              <a:cxnSpLocks/>
            </p:cNvCxnSpPr>
            <p:nvPr/>
          </p:nvCxnSpPr>
          <p:spPr>
            <a:xfrm>
              <a:off x="1107278" y="2058194"/>
              <a:ext cx="0" cy="161759"/>
            </a:xfrm>
            <a:prstGeom prst="line">
              <a:avLst/>
            </a:prstGeom>
            <a:noFill/>
            <a:ln w="3175" cap="flat" cmpd="sng" algn="ctr">
              <a:solidFill>
                <a:sysClr val="windowText" lastClr="000000">
                  <a:lumMod val="50000"/>
                  <a:lumOff val="50000"/>
                </a:sysClr>
              </a:solidFill>
              <a:prstDash val="solid"/>
            </a:ln>
            <a:effectLst/>
          </p:spPr>
        </p:cxnSp>
        <p:cxnSp>
          <p:nvCxnSpPr>
            <p:cNvPr id="18" name="Cdash 16">
              <a:extLst>
                <a:ext uri="{FF2B5EF4-FFF2-40B4-BE49-F238E27FC236}">
                  <a16:creationId xmlns:a16="http://schemas.microsoft.com/office/drawing/2014/main" id="{7E118EB0-9335-4F17-B8AB-116F0CDE1BB2}"/>
                </a:ext>
              </a:extLst>
            </p:cNvPr>
            <p:cNvCxnSpPr>
              <a:cxnSpLocks/>
            </p:cNvCxnSpPr>
            <p:nvPr/>
          </p:nvCxnSpPr>
          <p:spPr>
            <a:xfrm>
              <a:off x="1490535" y="2024575"/>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22" name="dash  21">
              <a:extLst>
                <a:ext uri="{FF2B5EF4-FFF2-40B4-BE49-F238E27FC236}">
                  <a16:creationId xmlns:a16="http://schemas.microsoft.com/office/drawing/2014/main" id="{AB74D58A-E384-4A6A-AD48-027FE200C568}"/>
                </a:ext>
              </a:extLst>
            </p:cNvPr>
            <p:cNvCxnSpPr/>
            <p:nvPr/>
          </p:nvCxnSpPr>
          <p:spPr>
            <a:xfrm>
              <a:off x="4014040" y="2012104"/>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25" name="dash  25">
              <a:extLst>
                <a:ext uri="{FF2B5EF4-FFF2-40B4-BE49-F238E27FC236}">
                  <a16:creationId xmlns:a16="http://schemas.microsoft.com/office/drawing/2014/main" id="{9C261FB1-C8F6-4BA4-8CBC-CA915B98A7D2}"/>
                </a:ext>
              </a:extLst>
            </p:cNvPr>
            <p:cNvCxnSpPr>
              <a:cxnSpLocks/>
            </p:cNvCxnSpPr>
            <p:nvPr/>
          </p:nvCxnSpPr>
          <p:spPr>
            <a:xfrm>
              <a:off x="1923275" y="2051630"/>
              <a:ext cx="0" cy="168323"/>
            </a:xfrm>
            <a:prstGeom prst="line">
              <a:avLst/>
            </a:prstGeom>
            <a:noFill/>
            <a:ln w="3175" cap="flat" cmpd="sng" algn="ctr">
              <a:solidFill>
                <a:sysClr val="windowText" lastClr="000000">
                  <a:lumMod val="50000"/>
                  <a:lumOff val="50000"/>
                </a:sysClr>
              </a:solidFill>
              <a:prstDash val="solid"/>
            </a:ln>
            <a:effectLst/>
          </p:spPr>
        </p:cxnSp>
        <p:cxnSp>
          <p:nvCxnSpPr>
            <p:cNvPr id="26" name="dash 26">
              <a:extLst>
                <a:ext uri="{FF2B5EF4-FFF2-40B4-BE49-F238E27FC236}">
                  <a16:creationId xmlns:a16="http://schemas.microsoft.com/office/drawing/2014/main" id="{44D83D66-6B39-4F1E-9DE6-51E6366224D3}"/>
                </a:ext>
              </a:extLst>
            </p:cNvPr>
            <p:cNvCxnSpPr/>
            <p:nvPr/>
          </p:nvCxnSpPr>
          <p:spPr>
            <a:xfrm>
              <a:off x="7573144" y="2014231"/>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27" name="dash  43">
              <a:extLst>
                <a:ext uri="{FF2B5EF4-FFF2-40B4-BE49-F238E27FC236}">
                  <a16:creationId xmlns:a16="http://schemas.microsoft.com/office/drawing/2014/main" id="{A639E7C7-C22F-4D9D-9E8E-2913FF1D90F3}"/>
                </a:ext>
              </a:extLst>
            </p:cNvPr>
            <p:cNvCxnSpPr>
              <a:cxnSpLocks/>
            </p:cNvCxnSpPr>
            <p:nvPr/>
          </p:nvCxnSpPr>
          <p:spPr>
            <a:xfrm>
              <a:off x="2783828" y="2041919"/>
              <a:ext cx="0" cy="178034"/>
            </a:xfrm>
            <a:prstGeom prst="line">
              <a:avLst/>
            </a:prstGeom>
            <a:noFill/>
            <a:ln w="3175" cap="flat" cmpd="sng" algn="ctr">
              <a:solidFill>
                <a:sysClr val="windowText" lastClr="000000">
                  <a:lumMod val="50000"/>
                  <a:lumOff val="50000"/>
                </a:sysClr>
              </a:solidFill>
              <a:prstDash val="solid"/>
            </a:ln>
            <a:effectLst/>
          </p:spPr>
        </p:cxnSp>
        <p:cxnSp>
          <p:nvCxnSpPr>
            <p:cNvPr id="28" name="dash  44">
              <a:extLst>
                <a:ext uri="{FF2B5EF4-FFF2-40B4-BE49-F238E27FC236}">
                  <a16:creationId xmlns:a16="http://schemas.microsoft.com/office/drawing/2014/main" id="{2F2363C1-9957-4871-883E-D419B7026CDF}"/>
                </a:ext>
              </a:extLst>
            </p:cNvPr>
            <p:cNvCxnSpPr/>
            <p:nvPr/>
          </p:nvCxnSpPr>
          <p:spPr>
            <a:xfrm>
              <a:off x="3615529" y="2058194"/>
              <a:ext cx="0" cy="142192"/>
            </a:xfrm>
            <a:prstGeom prst="line">
              <a:avLst/>
            </a:prstGeom>
            <a:noFill/>
            <a:ln w="3175" cap="flat" cmpd="sng" algn="ctr">
              <a:solidFill>
                <a:sysClr val="windowText" lastClr="000000">
                  <a:lumMod val="50000"/>
                  <a:lumOff val="50000"/>
                </a:sysClr>
              </a:solidFill>
              <a:prstDash val="solid"/>
            </a:ln>
            <a:effectLst/>
          </p:spPr>
        </p:cxnSp>
        <p:cxnSp>
          <p:nvCxnSpPr>
            <p:cNvPr id="29" name="dash  46">
              <a:extLst>
                <a:ext uri="{FF2B5EF4-FFF2-40B4-BE49-F238E27FC236}">
                  <a16:creationId xmlns:a16="http://schemas.microsoft.com/office/drawing/2014/main" id="{F75E426D-0D57-4FFA-8A81-5654CDEC5AC6}"/>
                </a:ext>
              </a:extLst>
            </p:cNvPr>
            <p:cNvCxnSpPr/>
            <p:nvPr/>
          </p:nvCxnSpPr>
          <p:spPr>
            <a:xfrm>
              <a:off x="7176011" y="2057635"/>
              <a:ext cx="0" cy="142192"/>
            </a:xfrm>
            <a:prstGeom prst="line">
              <a:avLst/>
            </a:prstGeom>
            <a:noFill/>
            <a:ln w="3175" cap="flat" cmpd="sng" algn="ctr">
              <a:solidFill>
                <a:sysClr val="windowText" lastClr="000000">
                  <a:lumMod val="50000"/>
                  <a:lumOff val="50000"/>
                </a:sysClr>
              </a:solidFill>
              <a:prstDash val="solid"/>
            </a:ln>
            <a:effectLst/>
          </p:spPr>
        </p:cxnSp>
        <p:cxnSp>
          <p:nvCxnSpPr>
            <p:cNvPr id="30" name="dash 47">
              <a:extLst>
                <a:ext uri="{FF2B5EF4-FFF2-40B4-BE49-F238E27FC236}">
                  <a16:creationId xmlns:a16="http://schemas.microsoft.com/office/drawing/2014/main" id="{D798080D-69E8-4630-B445-1C74E3C5F113}"/>
                </a:ext>
              </a:extLst>
            </p:cNvPr>
            <p:cNvCxnSpPr/>
            <p:nvPr/>
          </p:nvCxnSpPr>
          <p:spPr>
            <a:xfrm>
              <a:off x="8374380" y="2025593"/>
              <a:ext cx="0" cy="229001"/>
            </a:xfrm>
            <a:prstGeom prst="line">
              <a:avLst/>
            </a:prstGeom>
            <a:noFill/>
            <a:ln w="12700" cap="flat" cmpd="sng" algn="ctr">
              <a:solidFill>
                <a:srgbClr val="2F5897"/>
              </a:solidFill>
              <a:prstDash val="solid"/>
              <a:headEnd type="diamond" w="med" len="med"/>
              <a:tailEnd type="diamond" w="med" len="med"/>
            </a:ln>
            <a:effectLst/>
          </p:spPr>
        </p:cxnSp>
        <p:cxnSp>
          <p:nvCxnSpPr>
            <p:cNvPr id="31" name="dash 48">
              <a:extLst>
                <a:ext uri="{FF2B5EF4-FFF2-40B4-BE49-F238E27FC236}">
                  <a16:creationId xmlns:a16="http://schemas.microsoft.com/office/drawing/2014/main" id="{4A6FD1BB-05B6-4959-A5A8-BEB8EB342237}"/>
                </a:ext>
              </a:extLst>
            </p:cNvPr>
            <p:cNvCxnSpPr>
              <a:cxnSpLocks/>
            </p:cNvCxnSpPr>
            <p:nvPr/>
          </p:nvCxnSpPr>
          <p:spPr>
            <a:xfrm>
              <a:off x="7981851" y="2049255"/>
              <a:ext cx="0" cy="170698"/>
            </a:xfrm>
            <a:prstGeom prst="line">
              <a:avLst/>
            </a:prstGeom>
            <a:noFill/>
            <a:ln w="3175" cap="flat" cmpd="sng" algn="ctr">
              <a:solidFill>
                <a:sysClr val="windowText" lastClr="000000">
                  <a:lumMod val="50000"/>
                  <a:lumOff val="50000"/>
                </a:sysClr>
              </a:solidFill>
              <a:prstDash val="solid"/>
            </a:ln>
            <a:effectLst/>
          </p:spPr>
        </p:cxnSp>
        <p:grpSp>
          <p:nvGrpSpPr>
            <p:cNvPr id="32" name="Grupare 52">
              <a:extLst>
                <a:ext uri="{FF2B5EF4-FFF2-40B4-BE49-F238E27FC236}">
                  <a16:creationId xmlns:a16="http://schemas.microsoft.com/office/drawing/2014/main" id="{E2450567-C497-4E8E-96B9-EF0F164A21D4}"/>
                </a:ext>
              </a:extLst>
            </p:cNvPr>
            <p:cNvGrpSpPr/>
            <p:nvPr/>
          </p:nvGrpSpPr>
          <p:grpSpPr>
            <a:xfrm>
              <a:off x="137160" y="1969379"/>
              <a:ext cx="304800" cy="304800"/>
              <a:chOff x="137160" y="2343150"/>
              <a:chExt cx="304800" cy="304800"/>
            </a:xfrm>
          </p:grpSpPr>
          <p:sp>
            <p:nvSpPr>
              <p:cNvPr id="36" name="Oval 35">
                <a:extLst>
                  <a:ext uri="{FF2B5EF4-FFF2-40B4-BE49-F238E27FC236}">
                    <a16:creationId xmlns:a16="http://schemas.microsoft.com/office/drawing/2014/main" id="{5B31C160-2D11-408D-898C-C6F5486CF912}"/>
                  </a:ext>
                </a:extLst>
              </p:cNvPr>
              <p:cNvSpPr/>
              <p:nvPr/>
            </p:nvSpPr>
            <p:spPr>
              <a:xfrm>
                <a:off x="137160" y="2343150"/>
                <a:ext cx="304800" cy="304800"/>
              </a:xfrm>
              <a:prstGeom prst="ellipse">
                <a:avLst/>
              </a:prstGeom>
              <a:solidFill>
                <a:srgbClr val="2F5897"/>
              </a:solidFill>
              <a:ln w="25400" cap="flat" cmpd="sng" algn="ctr">
                <a:noFill/>
                <a:prstDash val="solid"/>
              </a:ln>
              <a:effectLst/>
            </p:spPr>
            <p:txBody>
              <a:bodyPr rtlCol="0" anchor="ctr">
                <a:normAutofit fontScale="47500" lnSpcReduction="20000"/>
              </a:bodyPr>
              <a:lstStyle/>
              <a:p>
                <a:pPr algn="ctr">
                  <a:defRPr/>
                </a:pPr>
                <a:endParaRPr lang="en-US" kern="0">
                  <a:solidFill>
                    <a:prstClr val="white"/>
                  </a:solidFill>
                  <a:latin typeface="Arial Black"/>
                  <a:ea typeface="MS PGothic" pitchFamily="34" charset="-128"/>
                </a:endParaRPr>
              </a:p>
            </p:txBody>
          </p:sp>
          <p:sp>
            <p:nvSpPr>
              <p:cNvPr id="37" name="Oval 36">
                <a:extLst>
                  <a:ext uri="{FF2B5EF4-FFF2-40B4-BE49-F238E27FC236}">
                    <a16:creationId xmlns:a16="http://schemas.microsoft.com/office/drawing/2014/main" id="{8C1B27C7-5CFE-43B4-BE65-D764663BA363}"/>
                  </a:ext>
                </a:extLst>
              </p:cNvPr>
              <p:cNvSpPr/>
              <p:nvPr/>
            </p:nvSpPr>
            <p:spPr>
              <a:xfrm>
                <a:off x="213360" y="2419350"/>
                <a:ext cx="152400" cy="152400"/>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fontScale="25000" lnSpcReduction="20000"/>
              </a:bodyPr>
              <a:lstStyle/>
              <a:p>
                <a:pPr algn="ctr">
                  <a:defRPr/>
                </a:pPr>
                <a:endParaRPr lang="en-US" kern="0">
                  <a:solidFill>
                    <a:prstClr val="white"/>
                  </a:solidFill>
                  <a:latin typeface="Arial Black"/>
                  <a:ea typeface="MS PGothic" pitchFamily="34" charset="-128"/>
                </a:endParaRPr>
              </a:p>
            </p:txBody>
          </p:sp>
        </p:grpSp>
        <p:grpSp>
          <p:nvGrpSpPr>
            <p:cNvPr id="33" name="Grupare 53">
              <a:extLst>
                <a:ext uri="{FF2B5EF4-FFF2-40B4-BE49-F238E27FC236}">
                  <a16:creationId xmlns:a16="http://schemas.microsoft.com/office/drawing/2014/main" id="{7B4A07C3-E533-4D3A-9F79-23637205D759}"/>
                </a:ext>
              </a:extLst>
            </p:cNvPr>
            <p:cNvGrpSpPr/>
            <p:nvPr/>
          </p:nvGrpSpPr>
          <p:grpSpPr>
            <a:xfrm>
              <a:off x="8686800" y="1969379"/>
              <a:ext cx="304800" cy="304800"/>
              <a:chOff x="137160" y="2343150"/>
              <a:chExt cx="304800" cy="304800"/>
            </a:xfrm>
          </p:grpSpPr>
          <p:sp>
            <p:nvSpPr>
              <p:cNvPr id="34" name="Oval 33">
                <a:extLst>
                  <a:ext uri="{FF2B5EF4-FFF2-40B4-BE49-F238E27FC236}">
                    <a16:creationId xmlns:a16="http://schemas.microsoft.com/office/drawing/2014/main" id="{BF430F10-ADCB-4F36-B346-B33961952552}"/>
                  </a:ext>
                </a:extLst>
              </p:cNvPr>
              <p:cNvSpPr/>
              <p:nvPr/>
            </p:nvSpPr>
            <p:spPr>
              <a:xfrm>
                <a:off x="137160" y="2343150"/>
                <a:ext cx="304800" cy="304800"/>
              </a:xfrm>
              <a:prstGeom prst="ellipse">
                <a:avLst/>
              </a:prstGeom>
              <a:solidFill>
                <a:srgbClr val="2F5897"/>
              </a:solidFill>
              <a:ln w="25400" cap="flat" cmpd="sng" algn="ctr">
                <a:noFill/>
                <a:prstDash val="solid"/>
              </a:ln>
              <a:effectLst/>
            </p:spPr>
            <p:txBody>
              <a:bodyPr rtlCol="0" anchor="ctr">
                <a:normAutofit fontScale="47500" lnSpcReduction="20000"/>
              </a:bodyPr>
              <a:lstStyle/>
              <a:p>
                <a:pPr algn="ctr">
                  <a:defRPr/>
                </a:pPr>
                <a:endParaRPr lang="en-US" kern="0">
                  <a:solidFill>
                    <a:prstClr val="white"/>
                  </a:solidFill>
                  <a:latin typeface="Arial Black"/>
                  <a:ea typeface="MS PGothic" pitchFamily="34" charset="-128"/>
                </a:endParaRPr>
              </a:p>
            </p:txBody>
          </p:sp>
          <p:sp>
            <p:nvSpPr>
              <p:cNvPr id="35" name="Oval 34">
                <a:extLst>
                  <a:ext uri="{FF2B5EF4-FFF2-40B4-BE49-F238E27FC236}">
                    <a16:creationId xmlns:a16="http://schemas.microsoft.com/office/drawing/2014/main" id="{3B8CFAAC-0E44-4F0E-A1F9-B4CE2852B544}"/>
                  </a:ext>
                </a:extLst>
              </p:cNvPr>
              <p:cNvSpPr/>
              <p:nvPr/>
            </p:nvSpPr>
            <p:spPr>
              <a:xfrm>
                <a:off x="213360" y="2419350"/>
                <a:ext cx="152400" cy="152400"/>
              </a:xfrm>
              <a:prstGeom prst="ellipse">
                <a:avLst/>
              </a:prstGeom>
              <a:solidFill>
                <a:sysClr val="window" lastClr="FFFFFF"/>
              </a:solidFill>
              <a:ln w="25400" cap="flat" cmpd="sng" algn="ctr">
                <a:noFill/>
                <a:prstDash val="solid"/>
              </a:ln>
              <a:effectLst>
                <a:innerShdw blurRad="63500" dist="50800">
                  <a:prstClr val="black">
                    <a:alpha val="50000"/>
                  </a:prstClr>
                </a:innerShdw>
              </a:effectLst>
            </p:spPr>
            <p:txBody>
              <a:bodyPr rtlCol="0" anchor="ctr">
                <a:normAutofit fontScale="25000" lnSpcReduction="20000"/>
              </a:bodyPr>
              <a:lstStyle/>
              <a:p>
                <a:pPr algn="ctr">
                  <a:defRPr/>
                </a:pPr>
                <a:endParaRPr lang="en-US" kern="0">
                  <a:solidFill>
                    <a:prstClr val="white"/>
                  </a:solidFill>
                  <a:latin typeface="Arial Black"/>
                  <a:ea typeface="MS PGothic" pitchFamily="34" charset="-128"/>
                </a:endParaRPr>
              </a:p>
            </p:txBody>
          </p:sp>
        </p:grpSp>
      </p:grpSp>
      <p:pic>
        <p:nvPicPr>
          <p:cNvPr id="4" name="Picture 3">
            <a:extLst>
              <a:ext uri="{FF2B5EF4-FFF2-40B4-BE49-F238E27FC236}">
                <a16:creationId xmlns:a16="http://schemas.microsoft.com/office/drawing/2014/main" id="{BAF5ECD7-06C3-4C53-B4A5-CD244E892C0C}"/>
              </a:ext>
            </a:extLst>
          </p:cNvPr>
          <p:cNvPicPr>
            <a:picLocks noChangeAspect="1"/>
          </p:cNvPicPr>
          <p:nvPr/>
        </p:nvPicPr>
        <p:blipFill>
          <a:blip r:embed="rId2"/>
          <a:stretch>
            <a:fillRect/>
          </a:stretch>
        </p:blipFill>
        <p:spPr>
          <a:xfrm>
            <a:off x="3213442" y="3158247"/>
            <a:ext cx="85351" cy="310923"/>
          </a:xfrm>
          <a:prstGeom prst="rect">
            <a:avLst/>
          </a:prstGeom>
        </p:spPr>
      </p:pic>
      <p:pic>
        <p:nvPicPr>
          <p:cNvPr id="38" name="Picture 37">
            <a:extLst>
              <a:ext uri="{FF2B5EF4-FFF2-40B4-BE49-F238E27FC236}">
                <a16:creationId xmlns:a16="http://schemas.microsoft.com/office/drawing/2014/main" id="{AE4061D2-C8F1-4250-937A-7A1353965735}"/>
              </a:ext>
            </a:extLst>
          </p:cNvPr>
          <p:cNvPicPr>
            <a:picLocks noChangeAspect="1"/>
          </p:cNvPicPr>
          <p:nvPr/>
        </p:nvPicPr>
        <p:blipFill>
          <a:blip r:embed="rId2"/>
          <a:stretch>
            <a:fillRect/>
          </a:stretch>
        </p:blipFill>
        <p:spPr>
          <a:xfrm>
            <a:off x="6431709" y="3166135"/>
            <a:ext cx="85351" cy="310923"/>
          </a:xfrm>
          <a:prstGeom prst="rect">
            <a:avLst/>
          </a:prstGeom>
        </p:spPr>
      </p:pic>
      <p:pic>
        <p:nvPicPr>
          <p:cNvPr id="39" name="Picture 38">
            <a:extLst>
              <a:ext uri="{FF2B5EF4-FFF2-40B4-BE49-F238E27FC236}">
                <a16:creationId xmlns:a16="http://schemas.microsoft.com/office/drawing/2014/main" id="{53F7D35A-695A-443B-92C5-6290EC4274BF}"/>
              </a:ext>
            </a:extLst>
          </p:cNvPr>
          <p:cNvPicPr>
            <a:picLocks noChangeAspect="1"/>
          </p:cNvPicPr>
          <p:nvPr/>
        </p:nvPicPr>
        <p:blipFill>
          <a:blip r:embed="rId2"/>
          <a:stretch>
            <a:fillRect/>
          </a:stretch>
        </p:blipFill>
        <p:spPr>
          <a:xfrm>
            <a:off x="7559021" y="3166135"/>
            <a:ext cx="85351" cy="310923"/>
          </a:xfrm>
          <a:prstGeom prst="rect">
            <a:avLst/>
          </a:prstGeom>
        </p:spPr>
      </p:pic>
      <p:pic>
        <p:nvPicPr>
          <p:cNvPr id="58" name="Picture 57">
            <a:extLst>
              <a:ext uri="{FF2B5EF4-FFF2-40B4-BE49-F238E27FC236}">
                <a16:creationId xmlns:a16="http://schemas.microsoft.com/office/drawing/2014/main" id="{C9DE0A4F-F6E5-43C2-B74E-6AA8546AC4C4}"/>
              </a:ext>
            </a:extLst>
          </p:cNvPr>
          <p:cNvPicPr>
            <a:picLocks noChangeAspect="1"/>
          </p:cNvPicPr>
          <p:nvPr/>
        </p:nvPicPr>
        <p:blipFill>
          <a:blip r:embed="rId2"/>
          <a:stretch>
            <a:fillRect/>
          </a:stretch>
        </p:blipFill>
        <p:spPr>
          <a:xfrm>
            <a:off x="8693046" y="3166135"/>
            <a:ext cx="85351" cy="310923"/>
          </a:xfrm>
          <a:prstGeom prst="rect">
            <a:avLst/>
          </a:prstGeom>
        </p:spPr>
      </p:pic>
      <p:pic>
        <p:nvPicPr>
          <p:cNvPr id="64" name="Picture 63">
            <a:extLst>
              <a:ext uri="{FF2B5EF4-FFF2-40B4-BE49-F238E27FC236}">
                <a16:creationId xmlns:a16="http://schemas.microsoft.com/office/drawing/2014/main" id="{E159EECB-BF6D-4652-BBDF-97C5601C43F2}"/>
              </a:ext>
            </a:extLst>
          </p:cNvPr>
          <p:cNvPicPr>
            <a:picLocks noChangeAspect="1"/>
          </p:cNvPicPr>
          <p:nvPr/>
        </p:nvPicPr>
        <p:blipFill>
          <a:blip r:embed="rId3"/>
          <a:stretch>
            <a:fillRect/>
          </a:stretch>
        </p:blipFill>
        <p:spPr>
          <a:xfrm>
            <a:off x="5939605" y="3213262"/>
            <a:ext cx="6097" cy="152413"/>
          </a:xfrm>
          <a:prstGeom prst="rect">
            <a:avLst/>
          </a:prstGeom>
        </p:spPr>
      </p:pic>
      <p:pic>
        <p:nvPicPr>
          <p:cNvPr id="65" name="Picture 64">
            <a:extLst>
              <a:ext uri="{FF2B5EF4-FFF2-40B4-BE49-F238E27FC236}">
                <a16:creationId xmlns:a16="http://schemas.microsoft.com/office/drawing/2014/main" id="{C0503D4A-D25C-4DA3-90B0-ED8332688D8E}"/>
              </a:ext>
            </a:extLst>
          </p:cNvPr>
          <p:cNvPicPr>
            <a:picLocks noChangeAspect="1"/>
          </p:cNvPicPr>
          <p:nvPr/>
        </p:nvPicPr>
        <p:blipFill>
          <a:blip r:embed="rId3"/>
          <a:stretch>
            <a:fillRect/>
          </a:stretch>
        </p:blipFill>
        <p:spPr>
          <a:xfrm>
            <a:off x="7074812" y="3222607"/>
            <a:ext cx="6097" cy="152413"/>
          </a:xfrm>
          <a:prstGeom prst="rect">
            <a:avLst/>
          </a:prstGeom>
        </p:spPr>
      </p:pic>
      <p:pic>
        <p:nvPicPr>
          <p:cNvPr id="66" name="Picture 65">
            <a:extLst>
              <a:ext uri="{FF2B5EF4-FFF2-40B4-BE49-F238E27FC236}">
                <a16:creationId xmlns:a16="http://schemas.microsoft.com/office/drawing/2014/main" id="{CC34574F-288F-49B1-8BFF-3C0CD903AB79}"/>
              </a:ext>
            </a:extLst>
          </p:cNvPr>
          <p:cNvPicPr>
            <a:picLocks noChangeAspect="1"/>
          </p:cNvPicPr>
          <p:nvPr/>
        </p:nvPicPr>
        <p:blipFill>
          <a:blip r:embed="rId3"/>
          <a:stretch>
            <a:fillRect/>
          </a:stretch>
        </p:blipFill>
        <p:spPr>
          <a:xfrm>
            <a:off x="8177504" y="3213261"/>
            <a:ext cx="6097" cy="152413"/>
          </a:xfrm>
          <a:prstGeom prst="rect">
            <a:avLst/>
          </a:prstGeom>
        </p:spPr>
      </p:pic>
      <p:grpSp>
        <p:nvGrpSpPr>
          <p:cNvPr id="68" name="Grupare 63">
            <a:extLst>
              <a:ext uri="{FF2B5EF4-FFF2-40B4-BE49-F238E27FC236}">
                <a16:creationId xmlns:a16="http://schemas.microsoft.com/office/drawing/2014/main" id="{E9232166-417D-429D-9A91-F71518A53664}"/>
              </a:ext>
            </a:extLst>
          </p:cNvPr>
          <p:cNvGrpSpPr/>
          <p:nvPr/>
        </p:nvGrpSpPr>
        <p:grpSpPr>
          <a:xfrm>
            <a:off x="553918" y="1441938"/>
            <a:ext cx="1290217" cy="1771323"/>
            <a:chOff x="1944395" y="3105150"/>
            <a:chExt cx="690141" cy="1050285"/>
          </a:xfrm>
        </p:grpSpPr>
        <p:sp>
          <p:nvSpPr>
            <p:cNvPr id="69" name="Freeform 6">
              <a:extLst>
                <a:ext uri="{FF2B5EF4-FFF2-40B4-BE49-F238E27FC236}">
                  <a16:creationId xmlns:a16="http://schemas.microsoft.com/office/drawing/2014/main" id="{DA82FF35-781A-4D56-95E3-2A1E499EE6D2}"/>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E68422"/>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70" name="Oval 69">
              <a:extLst>
                <a:ext uri="{FF2B5EF4-FFF2-40B4-BE49-F238E27FC236}">
                  <a16:creationId xmlns:a16="http://schemas.microsoft.com/office/drawing/2014/main" id="{9B36B047-CCFB-4AEC-8698-16BC88470835}"/>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sp>
        <p:nvSpPr>
          <p:cNvPr id="71" name="TextBox 70">
            <a:extLst>
              <a:ext uri="{FF2B5EF4-FFF2-40B4-BE49-F238E27FC236}">
                <a16:creationId xmlns:a16="http://schemas.microsoft.com/office/drawing/2014/main" id="{FF6CDD88-FDA8-4B76-812F-2F75C61F2D2E}"/>
              </a:ext>
            </a:extLst>
          </p:cNvPr>
          <p:cNvSpPr txBox="1"/>
          <p:nvPr/>
        </p:nvSpPr>
        <p:spPr>
          <a:xfrm>
            <a:off x="701539" y="1867297"/>
            <a:ext cx="1130122"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Notification</a:t>
            </a:r>
          </a:p>
        </p:txBody>
      </p:sp>
      <p:sp>
        <p:nvSpPr>
          <p:cNvPr id="72" name="TextBox 71">
            <a:extLst>
              <a:ext uri="{FF2B5EF4-FFF2-40B4-BE49-F238E27FC236}">
                <a16:creationId xmlns:a16="http://schemas.microsoft.com/office/drawing/2014/main" id="{7B9F502C-714F-4021-8E19-BBC5B174842A}"/>
              </a:ext>
            </a:extLst>
          </p:cNvPr>
          <p:cNvSpPr txBox="1"/>
          <p:nvPr/>
        </p:nvSpPr>
        <p:spPr>
          <a:xfrm>
            <a:off x="1150852" y="3472870"/>
            <a:ext cx="848661"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24 Hours</a:t>
            </a:r>
          </a:p>
        </p:txBody>
      </p:sp>
      <p:grpSp>
        <p:nvGrpSpPr>
          <p:cNvPr id="73" name="Grupare 65">
            <a:extLst>
              <a:ext uri="{FF2B5EF4-FFF2-40B4-BE49-F238E27FC236}">
                <a16:creationId xmlns:a16="http://schemas.microsoft.com/office/drawing/2014/main" id="{30B825E2-F598-4DC6-B173-D21D7C48BADF}"/>
              </a:ext>
            </a:extLst>
          </p:cNvPr>
          <p:cNvGrpSpPr/>
          <p:nvPr/>
        </p:nvGrpSpPr>
        <p:grpSpPr>
          <a:xfrm flipV="1">
            <a:off x="1518512" y="3379728"/>
            <a:ext cx="1190632" cy="1894225"/>
            <a:chOff x="1944395" y="3105150"/>
            <a:chExt cx="690141" cy="1050285"/>
          </a:xfrm>
        </p:grpSpPr>
        <p:sp>
          <p:nvSpPr>
            <p:cNvPr id="74" name="Freeform 6">
              <a:extLst>
                <a:ext uri="{FF2B5EF4-FFF2-40B4-BE49-F238E27FC236}">
                  <a16:creationId xmlns:a16="http://schemas.microsoft.com/office/drawing/2014/main" id="{043128A7-2729-45F3-BB0D-AAB7BCBCFA6F}"/>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75" name="Oval 74">
              <a:extLst>
                <a:ext uri="{FF2B5EF4-FFF2-40B4-BE49-F238E27FC236}">
                  <a16:creationId xmlns:a16="http://schemas.microsoft.com/office/drawing/2014/main" id="{57385157-01E8-4960-901C-DDA2A6AD6D08}"/>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sp>
        <p:nvSpPr>
          <p:cNvPr id="76" name="TextBox 75">
            <a:extLst>
              <a:ext uri="{FF2B5EF4-FFF2-40B4-BE49-F238E27FC236}">
                <a16:creationId xmlns:a16="http://schemas.microsoft.com/office/drawing/2014/main" id="{B24E889C-FB00-4E71-B204-906F5541BB7C}"/>
              </a:ext>
            </a:extLst>
          </p:cNvPr>
          <p:cNvSpPr txBox="1"/>
          <p:nvPr/>
        </p:nvSpPr>
        <p:spPr>
          <a:xfrm>
            <a:off x="1718687" y="4242578"/>
            <a:ext cx="947125" cy="523220"/>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Kick off meeting</a:t>
            </a:r>
          </a:p>
        </p:txBody>
      </p:sp>
      <p:sp>
        <p:nvSpPr>
          <p:cNvPr id="77" name="TextBox 76">
            <a:extLst>
              <a:ext uri="{FF2B5EF4-FFF2-40B4-BE49-F238E27FC236}">
                <a16:creationId xmlns:a16="http://schemas.microsoft.com/office/drawing/2014/main" id="{F4D4FD11-476B-4BA9-BA9F-B3D5A6170502}"/>
              </a:ext>
            </a:extLst>
          </p:cNvPr>
          <p:cNvSpPr txBox="1"/>
          <p:nvPr/>
        </p:nvSpPr>
        <p:spPr>
          <a:xfrm>
            <a:off x="2133675" y="2771980"/>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Immediate</a:t>
            </a:r>
          </a:p>
        </p:txBody>
      </p:sp>
      <p:grpSp>
        <p:nvGrpSpPr>
          <p:cNvPr id="78" name="Grupare 63">
            <a:extLst>
              <a:ext uri="{FF2B5EF4-FFF2-40B4-BE49-F238E27FC236}">
                <a16:creationId xmlns:a16="http://schemas.microsoft.com/office/drawing/2014/main" id="{4FA18479-C454-42B3-9331-B229CCD760E3}"/>
              </a:ext>
            </a:extLst>
          </p:cNvPr>
          <p:cNvGrpSpPr/>
          <p:nvPr/>
        </p:nvGrpSpPr>
        <p:grpSpPr>
          <a:xfrm>
            <a:off x="2595462" y="1441939"/>
            <a:ext cx="1290217" cy="1821112"/>
            <a:chOff x="1944395" y="3105150"/>
            <a:chExt cx="690141" cy="1050285"/>
          </a:xfrm>
        </p:grpSpPr>
        <p:sp>
          <p:nvSpPr>
            <p:cNvPr id="79" name="Freeform 6">
              <a:extLst>
                <a:ext uri="{FF2B5EF4-FFF2-40B4-BE49-F238E27FC236}">
                  <a16:creationId xmlns:a16="http://schemas.microsoft.com/office/drawing/2014/main" id="{52F4B37C-2AF7-4447-94AB-6BFCDDEC9D3C}"/>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E68422"/>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80" name="Oval 79">
              <a:extLst>
                <a:ext uri="{FF2B5EF4-FFF2-40B4-BE49-F238E27FC236}">
                  <a16:creationId xmlns:a16="http://schemas.microsoft.com/office/drawing/2014/main" id="{AC6E2FB0-2C96-4049-9D2C-01E5F8B2D68D}"/>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sp>
        <p:nvSpPr>
          <p:cNvPr id="81" name="TextBox 80">
            <a:extLst>
              <a:ext uri="{FF2B5EF4-FFF2-40B4-BE49-F238E27FC236}">
                <a16:creationId xmlns:a16="http://schemas.microsoft.com/office/drawing/2014/main" id="{75DD4D2A-8B53-4812-80CD-084C60E2E79E}"/>
              </a:ext>
            </a:extLst>
          </p:cNvPr>
          <p:cNvSpPr txBox="1"/>
          <p:nvPr/>
        </p:nvSpPr>
        <p:spPr>
          <a:xfrm>
            <a:off x="2690041" y="1924962"/>
            <a:ext cx="1195638"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Investigation</a:t>
            </a:r>
          </a:p>
        </p:txBody>
      </p:sp>
      <p:sp>
        <p:nvSpPr>
          <p:cNvPr id="82" name="TextBox 81">
            <a:extLst>
              <a:ext uri="{FF2B5EF4-FFF2-40B4-BE49-F238E27FC236}">
                <a16:creationId xmlns:a16="http://schemas.microsoft.com/office/drawing/2014/main" id="{F36EF4C9-C080-4232-A5A3-C9C77B68EBA0}"/>
              </a:ext>
            </a:extLst>
          </p:cNvPr>
          <p:cNvSpPr txBox="1"/>
          <p:nvPr/>
        </p:nvSpPr>
        <p:spPr>
          <a:xfrm>
            <a:off x="3263411" y="3590393"/>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10 Days</a:t>
            </a:r>
          </a:p>
        </p:txBody>
      </p:sp>
      <p:grpSp>
        <p:nvGrpSpPr>
          <p:cNvPr id="83" name="Grupare 65">
            <a:extLst>
              <a:ext uri="{FF2B5EF4-FFF2-40B4-BE49-F238E27FC236}">
                <a16:creationId xmlns:a16="http://schemas.microsoft.com/office/drawing/2014/main" id="{5E935E97-F251-45CE-AFAF-0992D7348AE6}"/>
              </a:ext>
            </a:extLst>
          </p:cNvPr>
          <p:cNvGrpSpPr/>
          <p:nvPr/>
        </p:nvGrpSpPr>
        <p:grpSpPr>
          <a:xfrm flipV="1">
            <a:off x="3692803" y="3353323"/>
            <a:ext cx="1190632" cy="1977276"/>
            <a:chOff x="1944395" y="3105150"/>
            <a:chExt cx="690141" cy="1050285"/>
          </a:xfrm>
        </p:grpSpPr>
        <p:sp>
          <p:nvSpPr>
            <p:cNvPr id="84" name="Freeform 6">
              <a:extLst>
                <a:ext uri="{FF2B5EF4-FFF2-40B4-BE49-F238E27FC236}">
                  <a16:creationId xmlns:a16="http://schemas.microsoft.com/office/drawing/2014/main" id="{CFD16085-9459-48F3-BDBA-F8DB3492FD63}"/>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85" name="Oval 84">
              <a:extLst>
                <a:ext uri="{FF2B5EF4-FFF2-40B4-BE49-F238E27FC236}">
                  <a16:creationId xmlns:a16="http://schemas.microsoft.com/office/drawing/2014/main" id="{1731C32A-D40A-458F-8DB2-4688167ABE1A}"/>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grpSp>
        <p:nvGrpSpPr>
          <p:cNvPr id="86" name="Grupare 65">
            <a:extLst>
              <a:ext uri="{FF2B5EF4-FFF2-40B4-BE49-F238E27FC236}">
                <a16:creationId xmlns:a16="http://schemas.microsoft.com/office/drawing/2014/main" id="{D6E6E3B9-608A-4022-A769-142864A2FF6F}"/>
              </a:ext>
            </a:extLst>
          </p:cNvPr>
          <p:cNvGrpSpPr/>
          <p:nvPr/>
        </p:nvGrpSpPr>
        <p:grpSpPr>
          <a:xfrm flipV="1">
            <a:off x="8137514" y="3368399"/>
            <a:ext cx="1190632" cy="1962200"/>
            <a:chOff x="1944395" y="3105150"/>
            <a:chExt cx="690141" cy="1050285"/>
          </a:xfrm>
        </p:grpSpPr>
        <p:sp>
          <p:nvSpPr>
            <p:cNvPr id="87" name="Freeform 6">
              <a:extLst>
                <a:ext uri="{FF2B5EF4-FFF2-40B4-BE49-F238E27FC236}">
                  <a16:creationId xmlns:a16="http://schemas.microsoft.com/office/drawing/2014/main" id="{A5D713D1-D82C-48DD-861C-27F76C528D24}"/>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88" name="Oval 87">
              <a:extLst>
                <a:ext uri="{FF2B5EF4-FFF2-40B4-BE49-F238E27FC236}">
                  <a16:creationId xmlns:a16="http://schemas.microsoft.com/office/drawing/2014/main" id="{DEB89D4E-8CCF-4977-8752-4DDAC92AB3E7}"/>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grpSp>
        <p:nvGrpSpPr>
          <p:cNvPr id="89" name="Grupare 65">
            <a:extLst>
              <a:ext uri="{FF2B5EF4-FFF2-40B4-BE49-F238E27FC236}">
                <a16:creationId xmlns:a16="http://schemas.microsoft.com/office/drawing/2014/main" id="{CDCDB54A-823E-4663-81DF-74C4FABE7CC3}"/>
              </a:ext>
            </a:extLst>
          </p:cNvPr>
          <p:cNvGrpSpPr/>
          <p:nvPr/>
        </p:nvGrpSpPr>
        <p:grpSpPr>
          <a:xfrm flipV="1">
            <a:off x="5867611" y="3363567"/>
            <a:ext cx="1190632" cy="1967032"/>
            <a:chOff x="1944395" y="3105150"/>
            <a:chExt cx="690141" cy="1050285"/>
          </a:xfrm>
        </p:grpSpPr>
        <p:sp>
          <p:nvSpPr>
            <p:cNvPr id="90" name="Freeform 6">
              <a:extLst>
                <a:ext uri="{FF2B5EF4-FFF2-40B4-BE49-F238E27FC236}">
                  <a16:creationId xmlns:a16="http://schemas.microsoft.com/office/drawing/2014/main" id="{3465A201-DEEF-418C-B3B7-E22FCE59DDB5}"/>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91" name="Oval 90">
              <a:extLst>
                <a:ext uri="{FF2B5EF4-FFF2-40B4-BE49-F238E27FC236}">
                  <a16:creationId xmlns:a16="http://schemas.microsoft.com/office/drawing/2014/main" id="{11041129-8A6A-405B-BE0A-0AD05481A020}"/>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grpSp>
        <p:nvGrpSpPr>
          <p:cNvPr id="92" name="Grupare 65">
            <a:extLst>
              <a:ext uri="{FF2B5EF4-FFF2-40B4-BE49-F238E27FC236}">
                <a16:creationId xmlns:a16="http://schemas.microsoft.com/office/drawing/2014/main" id="{B281B23C-61A9-4339-A4E6-9BC7136DD51F}"/>
              </a:ext>
            </a:extLst>
          </p:cNvPr>
          <p:cNvGrpSpPr/>
          <p:nvPr/>
        </p:nvGrpSpPr>
        <p:grpSpPr>
          <a:xfrm flipV="1">
            <a:off x="10206361" y="3365673"/>
            <a:ext cx="1190632" cy="1908280"/>
            <a:chOff x="1944395" y="3105150"/>
            <a:chExt cx="690141" cy="1050285"/>
          </a:xfrm>
        </p:grpSpPr>
        <p:sp>
          <p:nvSpPr>
            <p:cNvPr id="93" name="Freeform 6">
              <a:extLst>
                <a:ext uri="{FF2B5EF4-FFF2-40B4-BE49-F238E27FC236}">
                  <a16:creationId xmlns:a16="http://schemas.microsoft.com/office/drawing/2014/main" id="{487655F5-D6D6-43AD-BF26-3ACEA4A69B5D}"/>
                </a:ext>
              </a:extLst>
            </p:cNvPr>
            <p:cNvSpPr>
              <a:spLocks/>
            </p:cNvSpPr>
            <p:nvPr/>
          </p:nvSpPr>
          <p:spPr bwMode="auto">
            <a:xfrm rot="16200000" flipH="1">
              <a:off x="1764323" y="3285222"/>
              <a:ext cx="1050285" cy="690141"/>
            </a:xfrm>
            <a:custGeom>
              <a:avLst/>
              <a:gdLst>
                <a:gd name="T0" fmla="*/ 923 w 1709"/>
                <a:gd name="T1" fmla="*/ 200 h 1123"/>
                <a:gd name="T2" fmla="*/ 923 w 1709"/>
                <a:gd name="T3" fmla="*/ 923 h 1123"/>
                <a:gd name="T4" fmla="*/ 200 w 1709"/>
                <a:gd name="T5" fmla="*/ 923 h 1123"/>
                <a:gd name="T6" fmla="*/ 200 w 1709"/>
                <a:gd name="T7" fmla="*/ 200 h 1123"/>
                <a:gd name="T8" fmla="*/ 923 w 1709"/>
                <a:gd name="T9" fmla="*/ 200 h 1123"/>
              </a:gdLst>
              <a:ahLst/>
              <a:cxnLst>
                <a:cxn ang="0">
                  <a:pos x="T0" y="T1"/>
                </a:cxn>
                <a:cxn ang="0">
                  <a:pos x="T2" y="T3"/>
                </a:cxn>
                <a:cxn ang="0">
                  <a:pos x="T4" y="T5"/>
                </a:cxn>
                <a:cxn ang="0">
                  <a:pos x="T6" y="T7"/>
                </a:cxn>
                <a:cxn ang="0">
                  <a:pos x="T8" y="T9"/>
                </a:cxn>
              </a:cxnLst>
              <a:rect l="0" t="0" r="r" b="b"/>
              <a:pathLst>
                <a:path w="1709" h="1123">
                  <a:moveTo>
                    <a:pt x="923" y="200"/>
                  </a:moveTo>
                  <a:cubicBezTo>
                    <a:pt x="1704" y="861"/>
                    <a:pt x="1709" y="288"/>
                    <a:pt x="923" y="923"/>
                  </a:cubicBezTo>
                  <a:cubicBezTo>
                    <a:pt x="703" y="1101"/>
                    <a:pt x="399" y="1123"/>
                    <a:pt x="200" y="923"/>
                  </a:cubicBezTo>
                  <a:cubicBezTo>
                    <a:pt x="0" y="723"/>
                    <a:pt x="0" y="400"/>
                    <a:pt x="200" y="200"/>
                  </a:cubicBezTo>
                  <a:cubicBezTo>
                    <a:pt x="399" y="0"/>
                    <a:pt x="707" y="18"/>
                    <a:pt x="923" y="200"/>
                  </a:cubicBezTo>
                  <a:close/>
                </a:path>
              </a:pathLst>
            </a:custGeom>
            <a:solidFill>
              <a:srgbClr val="00B0F0"/>
            </a:solidFill>
            <a:ln w="12700" cap="flat">
              <a:noFill/>
              <a:prstDash val="solid"/>
              <a:miter lim="800000"/>
              <a:headEnd/>
              <a:tailEnd/>
            </a:ln>
            <a:effectLst>
              <a:outerShdw blurRad="76200" dir="18900000" sy="23000" kx="-1200000" algn="bl" rotWithShape="0">
                <a:prstClr val="black">
                  <a:alpha val="20000"/>
                </a:prstClr>
              </a:outerShdw>
            </a:effectLst>
          </p:spPr>
          <p:txBody>
            <a:bodyPr vert="horz" wrap="square" lIns="91440" tIns="45720" rIns="91440" bIns="45720" numCol="1" anchor="t" anchorCtr="0" compatLnSpc="1">
              <a:prstTxWarp prst="textNoShape">
                <a:avLst/>
              </a:prstTxWarp>
              <a:normAutofit/>
            </a:bodyPr>
            <a:lstStyle/>
            <a:p>
              <a:pPr>
                <a:defRPr/>
              </a:pPr>
              <a:endParaRPr lang="en-US" kern="0">
                <a:solidFill>
                  <a:prstClr val="black"/>
                </a:solidFill>
                <a:latin typeface="Arial Black"/>
                <a:ea typeface="MS PGothic" pitchFamily="34" charset="-128"/>
              </a:endParaRPr>
            </a:p>
          </p:txBody>
        </p:sp>
        <p:sp>
          <p:nvSpPr>
            <p:cNvPr id="94" name="Oval 93">
              <a:extLst>
                <a:ext uri="{FF2B5EF4-FFF2-40B4-BE49-F238E27FC236}">
                  <a16:creationId xmlns:a16="http://schemas.microsoft.com/office/drawing/2014/main" id="{F00BCA58-1869-494A-847B-85432998FF82}"/>
                </a:ext>
              </a:extLst>
            </p:cNvPr>
            <p:cNvSpPr/>
            <p:nvPr/>
          </p:nvSpPr>
          <p:spPr>
            <a:xfrm>
              <a:off x="2033503" y="3181350"/>
              <a:ext cx="511926" cy="511926"/>
            </a:xfrm>
            <a:prstGeom prst="ellipse">
              <a:avLst/>
            </a:prstGeom>
            <a:solidFill>
              <a:sysClr val="window" lastClr="FFFFFF"/>
            </a:solidFill>
            <a:ln w="25400" cap="flat" cmpd="sng" algn="ctr">
              <a:noFill/>
              <a:prstDash val="solid"/>
            </a:ln>
            <a:effectLst>
              <a:innerShdw blurRad="63500" dist="50800" dir="13500000">
                <a:prstClr val="black">
                  <a:alpha val="50000"/>
                </a:prstClr>
              </a:innerShdw>
            </a:effectLst>
          </p:spPr>
          <p:txBody>
            <a:bodyPr rtlCol="0" anchor="ctr">
              <a:normAutofit/>
            </a:bodyPr>
            <a:lstStyle/>
            <a:p>
              <a:pPr algn="ctr">
                <a:defRPr/>
              </a:pPr>
              <a:endParaRPr lang="en-US" kern="0">
                <a:solidFill>
                  <a:prstClr val="white"/>
                </a:solidFill>
                <a:latin typeface="Arial Black"/>
                <a:ea typeface="MS PGothic" pitchFamily="34" charset="-128"/>
              </a:endParaRPr>
            </a:p>
          </p:txBody>
        </p:sp>
      </p:grpSp>
      <p:pic>
        <p:nvPicPr>
          <p:cNvPr id="95" name="Picture 94">
            <a:extLst>
              <a:ext uri="{FF2B5EF4-FFF2-40B4-BE49-F238E27FC236}">
                <a16:creationId xmlns:a16="http://schemas.microsoft.com/office/drawing/2014/main" id="{030B86A6-1D7D-40D6-A32E-00F37A331819}"/>
              </a:ext>
            </a:extLst>
          </p:cNvPr>
          <p:cNvPicPr>
            <a:picLocks noChangeAspect="1"/>
          </p:cNvPicPr>
          <p:nvPr/>
        </p:nvPicPr>
        <p:blipFill>
          <a:blip r:embed="rId4"/>
          <a:stretch>
            <a:fillRect/>
          </a:stretch>
        </p:blipFill>
        <p:spPr>
          <a:xfrm>
            <a:off x="4726294" y="1527400"/>
            <a:ext cx="1627773" cy="1607537"/>
          </a:xfrm>
          <a:prstGeom prst="rect">
            <a:avLst/>
          </a:prstGeom>
        </p:spPr>
      </p:pic>
      <p:pic>
        <p:nvPicPr>
          <p:cNvPr id="97" name="Picture 96">
            <a:extLst>
              <a:ext uri="{FF2B5EF4-FFF2-40B4-BE49-F238E27FC236}">
                <a16:creationId xmlns:a16="http://schemas.microsoft.com/office/drawing/2014/main" id="{BF5805A8-5FA5-40DA-A2D4-46289E8E9B3F}"/>
              </a:ext>
            </a:extLst>
          </p:cNvPr>
          <p:cNvPicPr>
            <a:picLocks noChangeAspect="1"/>
          </p:cNvPicPr>
          <p:nvPr/>
        </p:nvPicPr>
        <p:blipFill>
          <a:blip r:embed="rId4"/>
          <a:stretch>
            <a:fillRect/>
          </a:stretch>
        </p:blipFill>
        <p:spPr>
          <a:xfrm>
            <a:off x="6995784" y="1527401"/>
            <a:ext cx="1627773" cy="1664986"/>
          </a:xfrm>
          <a:prstGeom prst="rect">
            <a:avLst/>
          </a:prstGeom>
        </p:spPr>
      </p:pic>
      <p:pic>
        <p:nvPicPr>
          <p:cNvPr id="98" name="Picture 97">
            <a:extLst>
              <a:ext uri="{FF2B5EF4-FFF2-40B4-BE49-F238E27FC236}">
                <a16:creationId xmlns:a16="http://schemas.microsoft.com/office/drawing/2014/main" id="{CF008731-C82A-4879-AFC1-19F4BD48E982}"/>
              </a:ext>
            </a:extLst>
          </p:cNvPr>
          <p:cNvPicPr>
            <a:picLocks noChangeAspect="1"/>
          </p:cNvPicPr>
          <p:nvPr/>
        </p:nvPicPr>
        <p:blipFill>
          <a:blip r:embed="rId4"/>
          <a:stretch>
            <a:fillRect/>
          </a:stretch>
        </p:blipFill>
        <p:spPr>
          <a:xfrm>
            <a:off x="9186388" y="1570451"/>
            <a:ext cx="1627773" cy="1623714"/>
          </a:xfrm>
          <a:prstGeom prst="rect">
            <a:avLst/>
          </a:prstGeom>
        </p:spPr>
      </p:pic>
      <p:sp>
        <p:nvSpPr>
          <p:cNvPr id="99" name="TextBox 98">
            <a:extLst>
              <a:ext uri="{FF2B5EF4-FFF2-40B4-BE49-F238E27FC236}">
                <a16:creationId xmlns:a16="http://schemas.microsoft.com/office/drawing/2014/main" id="{B9F244F5-1DD7-493A-96B6-82E257DC393C}"/>
              </a:ext>
            </a:extLst>
          </p:cNvPr>
          <p:cNvSpPr txBox="1"/>
          <p:nvPr/>
        </p:nvSpPr>
        <p:spPr>
          <a:xfrm>
            <a:off x="3754804" y="4305152"/>
            <a:ext cx="1000521" cy="523220"/>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1</a:t>
            </a:r>
            <a:r>
              <a:rPr lang="en-US" sz="1400" baseline="30000" dirty="0">
                <a:solidFill>
                  <a:srgbClr val="000000"/>
                </a:solidFill>
                <a:latin typeface="Times New Roman" pitchFamily="18" charset="0"/>
                <a:ea typeface="MS PGothic" pitchFamily="34" charset="-128"/>
              </a:rPr>
              <a:t>st</a:t>
            </a:r>
            <a:r>
              <a:rPr lang="en-US" sz="1400" dirty="0">
                <a:solidFill>
                  <a:srgbClr val="000000"/>
                </a:solidFill>
                <a:latin typeface="Times New Roman" pitchFamily="18" charset="0"/>
                <a:ea typeface="MS PGothic" pitchFamily="34" charset="-128"/>
              </a:rPr>
              <a:t> Draft Report</a:t>
            </a:r>
          </a:p>
        </p:txBody>
      </p:sp>
      <p:sp>
        <p:nvSpPr>
          <p:cNvPr id="100" name="TextBox 99">
            <a:extLst>
              <a:ext uri="{FF2B5EF4-FFF2-40B4-BE49-F238E27FC236}">
                <a16:creationId xmlns:a16="http://schemas.microsoft.com/office/drawing/2014/main" id="{06C149B4-7BE4-40B4-A35C-3690411CBA1A}"/>
              </a:ext>
            </a:extLst>
          </p:cNvPr>
          <p:cNvSpPr txBox="1"/>
          <p:nvPr/>
        </p:nvSpPr>
        <p:spPr>
          <a:xfrm>
            <a:off x="4447838" y="2820729"/>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21 Days</a:t>
            </a:r>
          </a:p>
        </p:txBody>
      </p:sp>
      <p:sp>
        <p:nvSpPr>
          <p:cNvPr id="101" name="TextBox 100">
            <a:extLst>
              <a:ext uri="{FF2B5EF4-FFF2-40B4-BE49-F238E27FC236}">
                <a16:creationId xmlns:a16="http://schemas.microsoft.com/office/drawing/2014/main" id="{5418E52D-89F6-47BD-AB63-30BDD62943A8}"/>
              </a:ext>
            </a:extLst>
          </p:cNvPr>
          <p:cNvSpPr txBox="1"/>
          <p:nvPr/>
        </p:nvSpPr>
        <p:spPr>
          <a:xfrm>
            <a:off x="5534274" y="3431772"/>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24 Days</a:t>
            </a:r>
          </a:p>
        </p:txBody>
      </p:sp>
      <p:sp>
        <p:nvSpPr>
          <p:cNvPr id="102" name="TextBox 101">
            <a:extLst>
              <a:ext uri="{FF2B5EF4-FFF2-40B4-BE49-F238E27FC236}">
                <a16:creationId xmlns:a16="http://schemas.microsoft.com/office/drawing/2014/main" id="{290476B6-5516-4F29-914E-B31E7797AE48}"/>
              </a:ext>
            </a:extLst>
          </p:cNvPr>
          <p:cNvSpPr txBox="1"/>
          <p:nvPr/>
        </p:nvSpPr>
        <p:spPr>
          <a:xfrm>
            <a:off x="6000730" y="4354058"/>
            <a:ext cx="924393" cy="523220"/>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MSE3 IRC</a:t>
            </a:r>
          </a:p>
        </p:txBody>
      </p:sp>
      <p:sp>
        <p:nvSpPr>
          <p:cNvPr id="103" name="TextBox 102">
            <a:extLst>
              <a:ext uri="{FF2B5EF4-FFF2-40B4-BE49-F238E27FC236}">
                <a16:creationId xmlns:a16="http://schemas.microsoft.com/office/drawing/2014/main" id="{800EBB45-684E-4BE2-87C6-D399054602B7}"/>
              </a:ext>
            </a:extLst>
          </p:cNvPr>
          <p:cNvSpPr txBox="1"/>
          <p:nvPr/>
        </p:nvSpPr>
        <p:spPr>
          <a:xfrm>
            <a:off x="4785211" y="1878755"/>
            <a:ext cx="1082400" cy="307777"/>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Final Draft</a:t>
            </a:r>
          </a:p>
        </p:txBody>
      </p:sp>
      <p:sp>
        <p:nvSpPr>
          <p:cNvPr id="104" name="TextBox 103">
            <a:extLst>
              <a:ext uri="{FF2B5EF4-FFF2-40B4-BE49-F238E27FC236}">
                <a16:creationId xmlns:a16="http://schemas.microsoft.com/office/drawing/2014/main" id="{74CB9B25-7D30-47FD-855B-28DFF518057A}"/>
              </a:ext>
            </a:extLst>
          </p:cNvPr>
          <p:cNvSpPr txBox="1"/>
          <p:nvPr/>
        </p:nvSpPr>
        <p:spPr>
          <a:xfrm>
            <a:off x="6627595" y="2832546"/>
            <a:ext cx="982786"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48 Hours</a:t>
            </a:r>
          </a:p>
        </p:txBody>
      </p:sp>
      <p:sp>
        <p:nvSpPr>
          <p:cNvPr id="105" name="TextBox 104">
            <a:extLst>
              <a:ext uri="{FF2B5EF4-FFF2-40B4-BE49-F238E27FC236}">
                <a16:creationId xmlns:a16="http://schemas.microsoft.com/office/drawing/2014/main" id="{EA7B8E70-76A0-4E16-AB83-52E54EA19919}"/>
              </a:ext>
            </a:extLst>
          </p:cNvPr>
          <p:cNvSpPr txBox="1"/>
          <p:nvPr/>
        </p:nvSpPr>
        <p:spPr>
          <a:xfrm>
            <a:off x="7194682" y="1947078"/>
            <a:ext cx="808593"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QAQC</a:t>
            </a:r>
          </a:p>
        </p:txBody>
      </p:sp>
      <p:sp>
        <p:nvSpPr>
          <p:cNvPr id="106" name="TextBox 105">
            <a:extLst>
              <a:ext uri="{FF2B5EF4-FFF2-40B4-BE49-F238E27FC236}">
                <a16:creationId xmlns:a16="http://schemas.microsoft.com/office/drawing/2014/main" id="{FA787F24-3851-4BC3-A29C-D6A21F1C47FE}"/>
              </a:ext>
            </a:extLst>
          </p:cNvPr>
          <p:cNvSpPr txBox="1"/>
          <p:nvPr/>
        </p:nvSpPr>
        <p:spPr>
          <a:xfrm>
            <a:off x="9403046" y="1924962"/>
            <a:ext cx="957044"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MDIRC</a:t>
            </a:r>
          </a:p>
        </p:txBody>
      </p:sp>
      <p:sp>
        <p:nvSpPr>
          <p:cNvPr id="107" name="TextBox 106">
            <a:extLst>
              <a:ext uri="{FF2B5EF4-FFF2-40B4-BE49-F238E27FC236}">
                <a16:creationId xmlns:a16="http://schemas.microsoft.com/office/drawing/2014/main" id="{2F9356A9-9B47-45B8-BDF2-77C8E7FF5BBB}"/>
              </a:ext>
            </a:extLst>
          </p:cNvPr>
          <p:cNvSpPr txBox="1"/>
          <p:nvPr/>
        </p:nvSpPr>
        <p:spPr>
          <a:xfrm>
            <a:off x="8359668" y="4350082"/>
            <a:ext cx="820757" cy="523220"/>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Director IRC</a:t>
            </a:r>
          </a:p>
        </p:txBody>
      </p:sp>
      <p:sp>
        <p:nvSpPr>
          <p:cNvPr id="108" name="TextBox 107">
            <a:extLst>
              <a:ext uri="{FF2B5EF4-FFF2-40B4-BE49-F238E27FC236}">
                <a16:creationId xmlns:a16="http://schemas.microsoft.com/office/drawing/2014/main" id="{CA298CB6-585E-4094-AA96-16006D23788B}"/>
              </a:ext>
            </a:extLst>
          </p:cNvPr>
          <p:cNvSpPr txBox="1"/>
          <p:nvPr/>
        </p:nvSpPr>
        <p:spPr>
          <a:xfrm>
            <a:off x="8858155" y="2855252"/>
            <a:ext cx="820758"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42 Days</a:t>
            </a:r>
          </a:p>
        </p:txBody>
      </p:sp>
      <p:sp>
        <p:nvSpPr>
          <p:cNvPr id="109" name="TextBox 108">
            <a:extLst>
              <a:ext uri="{FF2B5EF4-FFF2-40B4-BE49-F238E27FC236}">
                <a16:creationId xmlns:a16="http://schemas.microsoft.com/office/drawing/2014/main" id="{28FFBC06-857C-4CE0-AF21-74BD92E16FCE}"/>
              </a:ext>
            </a:extLst>
          </p:cNvPr>
          <p:cNvSpPr txBox="1"/>
          <p:nvPr/>
        </p:nvSpPr>
        <p:spPr>
          <a:xfrm>
            <a:off x="7799694" y="3469170"/>
            <a:ext cx="947542"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30 Days</a:t>
            </a:r>
          </a:p>
        </p:txBody>
      </p:sp>
      <p:sp>
        <p:nvSpPr>
          <p:cNvPr id="110" name="TextBox 109">
            <a:extLst>
              <a:ext uri="{FF2B5EF4-FFF2-40B4-BE49-F238E27FC236}">
                <a16:creationId xmlns:a16="http://schemas.microsoft.com/office/drawing/2014/main" id="{3912871E-046E-4F3F-B163-846E47B230A4}"/>
              </a:ext>
            </a:extLst>
          </p:cNvPr>
          <p:cNvSpPr txBox="1"/>
          <p:nvPr/>
        </p:nvSpPr>
        <p:spPr>
          <a:xfrm>
            <a:off x="9988986" y="3444002"/>
            <a:ext cx="1119077" cy="307777"/>
          </a:xfrm>
          <a:prstGeom prst="rect">
            <a:avLst/>
          </a:prstGeom>
          <a:noFill/>
        </p:spPr>
        <p:txBody>
          <a:bodyPr wrap="square" rtlCol="0">
            <a:spAutoFit/>
          </a:bodyPr>
          <a:lstStyle/>
          <a:p>
            <a:pP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5 Days</a:t>
            </a:r>
          </a:p>
        </p:txBody>
      </p:sp>
      <p:sp>
        <p:nvSpPr>
          <p:cNvPr id="111" name="TextBox 110">
            <a:extLst>
              <a:ext uri="{FF2B5EF4-FFF2-40B4-BE49-F238E27FC236}">
                <a16:creationId xmlns:a16="http://schemas.microsoft.com/office/drawing/2014/main" id="{DC308C0B-EFC2-49E2-B047-4DBDB089C44B}"/>
              </a:ext>
            </a:extLst>
          </p:cNvPr>
          <p:cNvSpPr txBox="1"/>
          <p:nvPr/>
        </p:nvSpPr>
        <p:spPr>
          <a:xfrm>
            <a:off x="10370953" y="4284895"/>
            <a:ext cx="886415" cy="738664"/>
          </a:xfrm>
          <a:prstGeom prst="rect">
            <a:avLst/>
          </a:prstGeom>
          <a:noFill/>
        </p:spPr>
        <p:txBody>
          <a:bodyPr wrap="square" rtlCol="0">
            <a:spAutoFit/>
          </a:bodyPr>
          <a:lstStyle/>
          <a:p>
            <a:pPr algn="ctr" eaLnBrk="0" fontAlgn="base" hangingPunct="0">
              <a:spcBef>
                <a:spcPct val="0"/>
              </a:spcBef>
              <a:spcAft>
                <a:spcPct val="0"/>
              </a:spcAft>
              <a:defRPr/>
            </a:pPr>
            <a:r>
              <a:rPr lang="en-US" sz="1400" dirty="0">
                <a:solidFill>
                  <a:srgbClr val="000000"/>
                </a:solidFill>
                <a:latin typeface="Times New Roman" pitchFamily="18" charset="0"/>
                <a:ea typeface="MS PGothic" pitchFamily="34" charset="-128"/>
              </a:rPr>
              <a:t>PIM Action upload</a:t>
            </a:r>
          </a:p>
        </p:txBody>
      </p:sp>
    </p:spTree>
    <p:extLst>
      <p:ext uri="{BB962C8B-B14F-4D97-AF65-F5344CB8AC3E}">
        <p14:creationId xmlns:p14="http://schemas.microsoft.com/office/powerpoint/2010/main" val="459848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300"/>
                                  </p:stCondLst>
                                  <p:childTnLst>
                                    <p:set>
                                      <p:cBhvr>
                                        <p:cTn id="6" dur="1" fill="hold">
                                          <p:stCondLst>
                                            <p:cond delay="0"/>
                                          </p:stCondLst>
                                        </p:cTn>
                                        <p:tgtEl>
                                          <p:spTgt spid="10"/>
                                        </p:tgtEl>
                                        <p:attrNameLst>
                                          <p:attrName>style.visibility</p:attrName>
                                        </p:attrNameLst>
                                      </p:cBhvr>
                                      <p:to>
                                        <p:strVal val="visible"/>
                                      </p:to>
                                    </p:set>
                                    <p:animEffect transition="in" filter="barn(outVertical)">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61257" y="-2342"/>
            <a:ext cx="11930743"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5B2BC4E6-EE5F-48CA-918E-B304C81BCC30}"/>
              </a:ext>
            </a:extLst>
          </p:cNvPr>
          <p:cNvSpPr/>
          <p:nvPr/>
        </p:nvSpPr>
        <p:spPr>
          <a:xfrm>
            <a:off x="577191" y="773668"/>
            <a:ext cx="4139775" cy="400110"/>
          </a:xfrm>
          <a:prstGeom prst="rect">
            <a:avLst/>
          </a:prstGeom>
        </p:spPr>
        <p:txBody>
          <a:bodyPr wrap="square">
            <a:spAutoFit/>
          </a:bodyPr>
          <a:lstStyle/>
          <a:p>
            <a:pPr>
              <a:spcBef>
                <a:spcPct val="50000"/>
              </a:spcBef>
              <a:defRPr/>
            </a:pPr>
            <a:r>
              <a:rPr lang="en-GB" sz="2000" b="1" dirty="0">
                <a:latin typeface="Calibri" panose="020F0502020204030204" pitchFamily="34" charset="0"/>
                <a:cs typeface="Calibri" panose="020F0502020204030204" pitchFamily="34" charset="0"/>
              </a:rPr>
              <a:t>Immediate actions taken:</a:t>
            </a:r>
            <a:endParaRPr lang="en-GB" sz="2000" dirty="0">
              <a:latin typeface="Calibri" panose="020F0502020204030204" pitchFamily="34" charset="0"/>
            </a:endParaRPr>
          </a:p>
        </p:txBody>
      </p:sp>
      <p:graphicFrame>
        <p:nvGraphicFramePr>
          <p:cNvPr id="6" name="Table Placeholder 6">
            <a:extLst>
              <a:ext uri="{FF2B5EF4-FFF2-40B4-BE49-F238E27FC236}">
                <a16:creationId xmlns:a16="http://schemas.microsoft.com/office/drawing/2014/main" id="{F902F3DF-325B-442E-9C14-F91A6D2C915E}"/>
              </a:ext>
            </a:extLst>
          </p:cNvPr>
          <p:cNvGraphicFramePr>
            <a:graphicFrameLocks/>
          </p:cNvGraphicFramePr>
          <p:nvPr>
            <p:extLst>
              <p:ext uri="{D42A27DB-BD31-4B8C-83A1-F6EECF244321}">
                <p14:modId xmlns:p14="http://schemas.microsoft.com/office/powerpoint/2010/main" val="262652508"/>
              </p:ext>
            </p:extLst>
          </p:nvPr>
        </p:nvGraphicFramePr>
        <p:xfrm>
          <a:off x="577190" y="1143000"/>
          <a:ext cx="11188089" cy="4353559"/>
        </p:xfrm>
        <a:graphic>
          <a:graphicData uri="http://schemas.openxmlformats.org/drawingml/2006/table">
            <a:tbl>
              <a:tblPr firstRow="1" firstCol="1" bandRow="1">
                <a:tableStyleId>{7DF18680-E054-41AD-8BC1-D1AEF772440D}</a:tableStyleId>
              </a:tblPr>
              <a:tblGrid>
                <a:gridCol w="650470">
                  <a:extLst>
                    <a:ext uri="{9D8B030D-6E8A-4147-A177-3AD203B41FA5}">
                      <a16:colId xmlns:a16="http://schemas.microsoft.com/office/drawing/2014/main" val="20000"/>
                    </a:ext>
                  </a:extLst>
                </a:gridCol>
                <a:gridCol w="5724138">
                  <a:extLst>
                    <a:ext uri="{9D8B030D-6E8A-4147-A177-3AD203B41FA5}">
                      <a16:colId xmlns:a16="http://schemas.microsoft.com/office/drawing/2014/main" val="20001"/>
                    </a:ext>
                  </a:extLst>
                </a:gridCol>
                <a:gridCol w="1431033">
                  <a:extLst>
                    <a:ext uri="{9D8B030D-6E8A-4147-A177-3AD203B41FA5}">
                      <a16:colId xmlns:a16="http://schemas.microsoft.com/office/drawing/2014/main" val="20002"/>
                    </a:ext>
                  </a:extLst>
                </a:gridCol>
                <a:gridCol w="1691224">
                  <a:extLst>
                    <a:ext uri="{9D8B030D-6E8A-4147-A177-3AD203B41FA5}">
                      <a16:colId xmlns:a16="http://schemas.microsoft.com/office/drawing/2014/main" val="20003"/>
                    </a:ext>
                  </a:extLst>
                </a:gridCol>
                <a:gridCol w="1691224">
                  <a:extLst>
                    <a:ext uri="{9D8B030D-6E8A-4147-A177-3AD203B41FA5}">
                      <a16:colId xmlns:a16="http://schemas.microsoft.com/office/drawing/2014/main" val="20004"/>
                    </a:ext>
                  </a:extLst>
                </a:gridCol>
              </a:tblGrid>
              <a:tr h="926815">
                <a:tc>
                  <a:txBody>
                    <a:bodyPr/>
                    <a:lstStyle/>
                    <a:p>
                      <a:pPr marL="0" marR="0" algn="ctr">
                        <a:lnSpc>
                          <a:spcPct val="125000"/>
                        </a:lnSpc>
                        <a:spcBef>
                          <a:spcPts val="0"/>
                        </a:spcBef>
                        <a:spcAft>
                          <a:spcPts val="0"/>
                        </a:spcAft>
                      </a:pPr>
                      <a:endParaRPr lang="en-US" sz="16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p>
                      <a:pPr marL="0" marR="0" algn="ctr">
                        <a:lnSpc>
                          <a:spcPct val="125000"/>
                        </a:lnSpc>
                        <a:spcBef>
                          <a:spcPts val="0"/>
                        </a:spcBef>
                        <a:spcAft>
                          <a:spcPts val="0"/>
                        </a:spcAft>
                      </a:pPr>
                      <a:r>
                        <a:rPr lang="en-US" sz="1600" dirty="0">
                          <a:effectLst/>
                          <a:latin typeface="Calibri" panose="020F0502020204030204" pitchFamily="34" charset="0"/>
                        </a:rPr>
                        <a:t>Actions taken</a:t>
                      </a:r>
                      <a:endParaRPr lang="en-US" sz="16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p>
                      <a:pPr marL="0" marR="0" algn="ctr">
                        <a:lnSpc>
                          <a:spcPct val="125000"/>
                        </a:lnSpc>
                        <a:spcBef>
                          <a:spcPts val="0"/>
                        </a:spcBef>
                        <a:spcAft>
                          <a:spcPts val="0"/>
                        </a:spcAft>
                      </a:pPr>
                      <a:r>
                        <a:rPr lang="en-US" sz="1600" dirty="0">
                          <a:effectLst/>
                          <a:latin typeface="Calibri" panose="020F0502020204030204" pitchFamily="34" charset="0"/>
                        </a:rPr>
                        <a:t>Date</a:t>
                      </a:r>
                      <a:endParaRPr lang="en-US" sz="1600" b="1" dirty="0">
                        <a:solidFill>
                          <a:schemeClr val="tx1"/>
                        </a:solidFill>
                        <a:effectLst/>
                        <a:latin typeface="Calibri" panose="020F0502020204030204" pitchFamily="34" charset="0"/>
                        <a:ea typeface="Times New Roman"/>
                        <a:cs typeface="Calibri" panose="020F0502020204030204" pitchFamily="34" charset="0"/>
                      </a:endParaRPr>
                    </a:p>
                  </a:txBody>
                  <a:tcPr marL="53932" marR="53932" marT="42438" marB="42438"/>
                </a:tc>
                <a:tc>
                  <a:txBody>
                    <a:bodyPr/>
                    <a:lstStyle/>
                    <a:p>
                      <a:pPr marL="0" marR="0" algn="ctr">
                        <a:lnSpc>
                          <a:spcPct val="125000"/>
                        </a:lnSpc>
                        <a:spcBef>
                          <a:spcPts val="0"/>
                        </a:spcBef>
                        <a:spcAft>
                          <a:spcPts val="0"/>
                        </a:spcAft>
                      </a:pPr>
                      <a:r>
                        <a:rPr lang="en-US" sz="1600" dirty="0">
                          <a:effectLst/>
                          <a:latin typeface="Calibri" panose="020F0502020204030204" pitchFamily="34" charset="0"/>
                        </a:rPr>
                        <a:t>Action party PDO / contractor</a:t>
                      </a:r>
                      <a:endParaRPr lang="en-US" sz="1600" b="1" dirty="0">
                        <a:solidFill>
                          <a:schemeClr val="tx1"/>
                        </a:solidFill>
                        <a:effectLst/>
                        <a:latin typeface="Calibri" panose="020F0502020204030204" pitchFamily="34" charset="0"/>
                        <a:ea typeface="Times New Roman"/>
                        <a:cs typeface="Calibri" panose="020F0502020204030204" pitchFamily="34" charset="0"/>
                      </a:endParaRPr>
                    </a:p>
                  </a:txBody>
                  <a:tcPr marL="53932" marR="53932" marT="42438" marB="42438"/>
                </a:tc>
                <a:tc>
                  <a:txBody>
                    <a:bodyPr/>
                    <a:lstStyle/>
                    <a:p>
                      <a:pPr marL="0" marR="0" algn="ctr">
                        <a:lnSpc>
                          <a:spcPct val="125000"/>
                        </a:lnSpc>
                        <a:spcBef>
                          <a:spcPts val="0"/>
                        </a:spcBef>
                        <a:spcAft>
                          <a:spcPts val="0"/>
                        </a:spcAft>
                      </a:pPr>
                      <a:r>
                        <a:rPr lang="en-US" sz="1600" dirty="0">
                          <a:effectLst/>
                          <a:latin typeface="Calibri" panose="020F0502020204030204" pitchFamily="34" charset="0"/>
                        </a:rPr>
                        <a:t>Status</a:t>
                      </a:r>
                      <a:endParaRPr lang="en-US" sz="1600" b="1" dirty="0">
                        <a:solidFill>
                          <a:schemeClr val="tx1"/>
                        </a:solidFill>
                        <a:effectLst/>
                        <a:latin typeface="Calibri" panose="020F0502020204030204" pitchFamily="34" charset="0"/>
                        <a:ea typeface="Times New Roman"/>
                        <a:cs typeface="Calibri" panose="020F0502020204030204" pitchFamily="34" charset="0"/>
                      </a:endParaRPr>
                    </a:p>
                  </a:txBody>
                  <a:tcPr marL="53932" marR="53932" marT="42438" marB="42438"/>
                </a:tc>
                <a:extLst>
                  <a:ext uri="{0D108BD9-81ED-4DB2-BD59-A6C34878D82A}">
                    <a16:rowId xmlns:a16="http://schemas.microsoft.com/office/drawing/2014/main" val="10000"/>
                  </a:ext>
                </a:extLst>
              </a:tr>
              <a:tr h="1110573">
                <a:tc>
                  <a:txBody>
                    <a:bodyPr/>
                    <a:lstStyle/>
                    <a:p>
                      <a:pPr marL="0" marR="0" algn="ctr">
                        <a:lnSpc>
                          <a:spcPct val="125000"/>
                        </a:lnSpc>
                        <a:spcBef>
                          <a:spcPts val="0"/>
                        </a:spcBef>
                        <a:spcAft>
                          <a:spcPts val="0"/>
                        </a:spcAft>
                      </a:pPr>
                      <a:r>
                        <a:rPr lang="en-US" sz="1600" dirty="0">
                          <a:effectLst/>
                          <a:latin typeface="Calibri" panose="020F0502020204030204" pitchFamily="34" charset="0"/>
                        </a:rPr>
                        <a:t>1</a:t>
                      </a:r>
                      <a:endParaRPr lang="en-US" sz="16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p>
                      <a:pPr marL="0" marR="0" indent="0" algn="l" defTabSz="914400" rtl="0" eaLnBrk="1" fontAlgn="auto" latinLnBrk="0" hangingPunct="1">
                        <a:lnSpc>
                          <a:spcPct val="125000"/>
                        </a:lnSpc>
                        <a:spcBef>
                          <a:spcPts val="0"/>
                        </a:spcBef>
                        <a:spcAft>
                          <a:spcPts val="0"/>
                        </a:spcAft>
                        <a:buClrTx/>
                        <a:buSzTx/>
                        <a:buFontTx/>
                        <a:buNone/>
                        <a:tabLst/>
                        <a:defRPr/>
                      </a:pPr>
                      <a:r>
                        <a:rPr lang="en-US" sz="1600" kern="1200" dirty="0">
                          <a:effectLst/>
                          <a:latin typeface="Calibri" panose="020F0502020204030204" pitchFamily="34" charset="0"/>
                        </a:rPr>
                        <a:t>Review Risk Management for appropriateness regarding</a:t>
                      </a:r>
                      <a:r>
                        <a:rPr lang="en-US" sz="1600" kern="1200" dirty="0">
                          <a:effectLst/>
                        </a:rPr>
                        <a:t> the incident,</a:t>
                      </a:r>
                      <a:r>
                        <a:rPr lang="en-US" sz="1600" kern="1200" baseline="0" dirty="0">
                          <a:effectLst/>
                        </a:rPr>
                        <a:t> is it used, how is it translated into action, last review date and what changes have been made.</a:t>
                      </a:r>
                      <a:endParaRPr lang="en-US" sz="1600" b="0" kern="1200" dirty="0">
                        <a:solidFill>
                          <a:schemeClr val="tx1"/>
                        </a:solidFill>
                        <a:effectLst/>
                        <a:latin typeface="Calibri" panose="020F0502020204030204" pitchFamily="34" charset="0"/>
                        <a:ea typeface="+mn-ea"/>
                        <a:cs typeface="+mn-cs"/>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1"/>
                  </a:ext>
                </a:extLst>
              </a:tr>
              <a:tr h="655321">
                <a:tc>
                  <a:txBody>
                    <a:bodyPr/>
                    <a:lstStyle/>
                    <a:p>
                      <a:pPr marL="0" marR="0" algn="ctr">
                        <a:lnSpc>
                          <a:spcPct val="125000"/>
                        </a:lnSpc>
                        <a:spcBef>
                          <a:spcPts val="0"/>
                        </a:spcBef>
                        <a:spcAft>
                          <a:spcPts val="0"/>
                        </a:spcAft>
                      </a:pPr>
                      <a:r>
                        <a:rPr lang="en-US" sz="1600" dirty="0">
                          <a:effectLst/>
                          <a:latin typeface="Calibri" panose="020F0502020204030204" pitchFamily="34" charset="0"/>
                        </a:rPr>
                        <a:t>2</a:t>
                      </a:r>
                      <a:endParaRPr lang="en-US" sz="16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6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600" b="1" kern="1200" dirty="0">
                        <a:solidFill>
                          <a:schemeClr val="dk1"/>
                        </a:solidFill>
                        <a:effectLst/>
                        <a:latin typeface="Calibri" panose="020F0502020204030204" pitchFamily="34" charset="0"/>
                        <a:ea typeface="Times New Roman"/>
                        <a:cs typeface="Times New Roman"/>
                      </a:endParaRPr>
                    </a:p>
                  </a:txBody>
                  <a:tcPr marL="53932" marR="53932" marT="42438" marB="42438"/>
                </a:tc>
                <a:tc>
                  <a:txBody>
                    <a:body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600" b="1" kern="1200" dirty="0">
                        <a:solidFill>
                          <a:schemeClr val="dk1"/>
                        </a:solidFill>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2"/>
                  </a:ext>
                </a:extLst>
              </a:tr>
              <a:tr h="527257">
                <a:tc>
                  <a:txBody>
                    <a:bodyPr/>
                    <a:lstStyle/>
                    <a:p>
                      <a:pPr marL="0" marR="0" algn="ctr">
                        <a:lnSpc>
                          <a:spcPct val="125000"/>
                        </a:lnSpc>
                        <a:spcBef>
                          <a:spcPts val="0"/>
                        </a:spcBef>
                        <a:spcAft>
                          <a:spcPts val="0"/>
                        </a:spcAft>
                      </a:pPr>
                      <a:r>
                        <a:rPr lang="en-US" sz="1600" dirty="0">
                          <a:effectLst/>
                          <a:latin typeface="Calibri" panose="020F0502020204030204" pitchFamily="34" charset="0"/>
                        </a:rPr>
                        <a:t>3</a:t>
                      </a:r>
                      <a:endParaRPr lang="en-US" sz="16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6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3"/>
                  </a:ext>
                </a:extLst>
              </a:tr>
              <a:tr h="572125">
                <a:tc>
                  <a:txBody>
                    <a:bodyPr/>
                    <a:lstStyle/>
                    <a:p>
                      <a:pPr marL="0" marR="0" algn="ctr">
                        <a:lnSpc>
                          <a:spcPct val="125000"/>
                        </a:lnSpc>
                        <a:spcBef>
                          <a:spcPts val="0"/>
                        </a:spcBef>
                        <a:spcAft>
                          <a:spcPts val="0"/>
                        </a:spcAft>
                      </a:pPr>
                      <a:r>
                        <a:rPr lang="en-US" sz="1600" kern="1200" dirty="0">
                          <a:effectLst/>
                          <a:latin typeface="Calibri" panose="020F0502020204030204" pitchFamily="34" charset="0"/>
                        </a:rPr>
                        <a:t>4</a:t>
                      </a:r>
                      <a:endParaRPr lang="en-US" sz="16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p>
                      <a:pPr marL="0" marR="0" algn="just">
                        <a:lnSpc>
                          <a:spcPct val="125000"/>
                        </a:lnSpc>
                        <a:spcBef>
                          <a:spcPts val="0"/>
                        </a:spcBef>
                        <a:spcAft>
                          <a:spcPts val="0"/>
                        </a:spcAft>
                      </a:pPr>
                      <a:endParaRPr lang="en-US" sz="16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4"/>
                  </a:ext>
                </a:extLst>
              </a:tr>
              <a:tr h="561468">
                <a:tc>
                  <a:txBody>
                    <a:bodyPr/>
                    <a:lstStyle/>
                    <a:p>
                      <a:pPr marL="0" marR="0" algn="ctr">
                        <a:lnSpc>
                          <a:spcPct val="125000"/>
                        </a:lnSpc>
                        <a:spcBef>
                          <a:spcPts val="0"/>
                        </a:spcBef>
                        <a:spcAft>
                          <a:spcPts val="0"/>
                        </a:spcAft>
                      </a:pPr>
                      <a:r>
                        <a:rPr lang="en-US" sz="1600" kern="1200" dirty="0">
                          <a:effectLst/>
                          <a:latin typeface="Calibri" panose="020F0502020204030204" pitchFamily="34" charset="0"/>
                        </a:rPr>
                        <a:t>5</a:t>
                      </a:r>
                      <a:endParaRPr lang="en-US" sz="16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p>
                      <a:pPr marL="0" marR="0" algn="just">
                        <a:lnSpc>
                          <a:spcPct val="125000"/>
                        </a:lnSpc>
                        <a:spcBef>
                          <a:spcPts val="0"/>
                        </a:spcBef>
                        <a:spcAft>
                          <a:spcPts val="0"/>
                        </a:spcAft>
                      </a:pPr>
                      <a:endParaRPr lang="en-US" sz="16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6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733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90919" y="-2342"/>
            <a:ext cx="12001081"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585B27DD-685E-4286-948E-0874D3F5A6B9}"/>
              </a:ext>
            </a:extLst>
          </p:cNvPr>
          <p:cNvSpPr/>
          <p:nvPr/>
        </p:nvSpPr>
        <p:spPr>
          <a:xfrm>
            <a:off x="399260" y="591917"/>
            <a:ext cx="6503345" cy="400110"/>
          </a:xfrm>
          <a:prstGeom prst="rect">
            <a:avLst/>
          </a:prstGeom>
        </p:spPr>
        <p:txBody>
          <a:bodyPr wrap="square">
            <a:spAutoFit/>
          </a:bodyPr>
          <a:lstStyle/>
          <a:p>
            <a:pPr lvl="0" eaLnBrk="0" fontAlgn="base" hangingPunct="0">
              <a:spcBef>
                <a:spcPct val="50000"/>
              </a:spcBef>
              <a:spcAft>
                <a:spcPct val="0"/>
              </a:spcAft>
              <a:defRPr/>
            </a:pPr>
            <a:r>
              <a:rPr lang="en-GB" sz="2000" b="1" dirty="0">
                <a:latin typeface="Calibri" panose="020F0502020204030204" pitchFamily="34" charset="0"/>
                <a:cs typeface="Calibri" panose="020F0502020204030204" pitchFamily="34" charset="0"/>
              </a:rPr>
              <a:t>Remedial actions planned:</a:t>
            </a:r>
            <a:endParaRPr lang="en-GB" sz="2000" dirty="0">
              <a:latin typeface="Times New Roman"/>
            </a:endParaRPr>
          </a:p>
        </p:txBody>
      </p:sp>
      <p:graphicFrame>
        <p:nvGraphicFramePr>
          <p:cNvPr id="6" name="Table Placeholder 6">
            <a:extLst>
              <a:ext uri="{FF2B5EF4-FFF2-40B4-BE49-F238E27FC236}">
                <a16:creationId xmlns:a16="http://schemas.microsoft.com/office/drawing/2014/main" id="{ACB1F627-ECC0-43CB-94DC-F4AFDE12D1E2}"/>
              </a:ext>
            </a:extLst>
          </p:cNvPr>
          <p:cNvGraphicFramePr>
            <a:graphicFrameLocks/>
          </p:cNvGraphicFramePr>
          <p:nvPr>
            <p:extLst>
              <p:ext uri="{D42A27DB-BD31-4B8C-83A1-F6EECF244321}">
                <p14:modId xmlns:p14="http://schemas.microsoft.com/office/powerpoint/2010/main" val="566147775"/>
              </p:ext>
            </p:extLst>
          </p:nvPr>
        </p:nvGraphicFramePr>
        <p:xfrm>
          <a:off x="399260" y="1009328"/>
          <a:ext cx="11599452" cy="4934272"/>
        </p:xfrm>
        <a:graphic>
          <a:graphicData uri="http://schemas.openxmlformats.org/drawingml/2006/table">
            <a:tbl>
              <a:tblPr firstRow="1" firstCol="1" bandRow="1">
                <a:tableStyleId>{7DF18680-E054-41AD-8BC1-D1AEF772440D}</a:tableStyleId>
              </a:tblPr>
              <a:tblGrid>
                <a:gridCol w="329438">
                  <a:extLst>
                    <a:ext uri="{9D8B030D-6E8A-4147-A177-3AD203B41FA5}">
                      <a16:colId xmlns:a16="http://schemas.microsoft.com/office/drawing/2014/main" val="20000"/>
                    </a:ext>
                  </a:extLst>
                </a:gridCol>
                <a:gridCol w="2694943">
                  <a:extLst>
                    <a:ext uri="{9D8B030D-6E8A-4147-A177-3AD203B41FA5}">
                      <a16:colId xmlns:a16="http://schemas.microsoft.com/office/drawing/2014/main" val="20001"/>
                    </a:ext>
                  </a:extLst>
                </a:gridCol>
                <a:gridCol w="887102">
                  <a:extLst>
                    <a:ext uri="{9D8B030D-6E8A-4147-A177-3AD203B41FA5}">
                      <a16:colId xmlns:a16="http://schemas.microsoft.com/office/drawing/2014/main" val="20002"/>
                    </a:ext>
                  </a:extLst>
                </a:gridCol>
                <a:gridCol w="978212">
                  <a:extLst>
                    <a:ext uri="{9D8B030D-6E8A-4147-A177-3AD203B41FA5}">
                      <a16:colId xmlns:a16="http://schemas.microsoft.com/office/drawing/2014/main" val="3262173615"/>
                    </a:ext>
                  </a:extLst>
                </a:gridCol>
                <a:gridCol w="774203">
                  <a:extLst>
                    <a:ext uri="{9D8B030D-6E8A-4147-A177-3AD203B41FA5}">
                      <a16:colId xmlns:a16="http://schemas.microsoft.com/office/drawing/2014/main" val="20003"/>
                    </a:ext>
                  </a:extLst>
                </a:gridCol>
                <a:gridCol w="993291">
                  <a:extLst>
                    <a:ext uri="{9D8B030D-6E8A-4147-A177-3AD203B41FA5}">
                      <a16:colId xmlns:a16="http://schemas.microsoft.com/office/drawing/2014/main" val="20004"/>
                    </a:ext>
                  </a:extLst>
                </a:gridCol>
                <a:gridCol w="813184">
                  <a:extLst>
                    <a:ext uri="{9D8B030D-6E8A-4147-A177-3AD203B41FA5}">
                      <a16:colId xmlns:a16="http://schemas.microsoft.com/office/drawing/2014/main" val="20005"/>
                    </a:ext>
                  </a:extLst>
                </a:gridCol>
                <a:gridCol w="1118293">
                  <a:extLst>
                    <a:ext uri="{9D8B030D-6E8A-4147-A177-3AD203B41FA5}">
                      <a16:colId xmlns:a16="http://schemas.microsoft.com/office/drawing/2014/main" val="20006"/>
                    </a:ext>
                  </a:extLst>
                </a:gridCol>
                <a:gridCol w="946247">
                  <a:extLst>
                    <a:ext uri="{9D8B030D-6E8A-4147-A177-3AD203B41FA5}">
                      <a16:colId xmlns:a16="http://schemas.microsoft.com/office/drawing/2014/main" val="20007"/>
                    </a:ext>
                  </a:extLst>
                </a:gridCol>
                <a:gridCol w="946247">
                  <a:extLst>
                    <a:ext uri="{9D8B030D-6E8A-4147-A177-3AD203B41FA5}">
                      <a16:colId xmlns:a16="http://schemas.microsoft.com/office/drawing/2014/main" val="20008"/>
                    </a:ext>
                  </a:extLst>
                </a:gridCol>
                <a:gridCol w="1118292">
                  <a:extLst>
                    <a:ext uri="{9D8B030D-6E8A-4147-A177-3AD203B41FA5}">
                      <a16:colId xmlns:a16="http://schemas.microsoft.com/office/drawing/2014/main" val="20009"/>
                    </a:ext>
                  </a:extLst>
                </a:gridCol>
              </a:tblGrid>
              <a:tr h="1321207">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endParaRPr lang="en-US" sz="14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dirty="0">
                          <a:effectLst/>
                          <a:latin typeface="Calibri" panose="020F0502020204030204" pitchFamily="34" charset="0"/>
                          <a:cs typeface="Calibri" panose="020F0502020204030204" pitchFamily="34" charset="0"/>
                        </a:rPr>
                        <a:t>Remedial</a:t>
                      </a:r>
                      <a:r>
                        <a:rPr lang="en-US" sz="1400" baseline="0" dirty="0">
                          <a:effectLst/>
                          <a:latin typeface="Calibri" panose="020F0502020204030204" pitchFamily="34" charset="0"/>
                          <a:cs typeface="Calibri" panose="020F0502020204030204" pitchFamily="34" charset="0"/>
                        </a:rPr>
                        <a:t> a</a:t>
                      </a:r>
                      <a:r>
                        <a:rPr lang="en-US" sz="1400" dirty="0">
                          <a:effectLst/>
                          <a:latin typeface="Calibri" panose="020F0502020204030204" pitchFamily="34" charset="0"/>
                          <a:cs typeface="Calibri" panose="020F0502020204030204" pitchFamily="34" charset="0"/>
                        </a:rPr>
                        <a:t>ctions planned</a:t>
                      </a:r>
                      <a:endParaRPr lang="en-US" sz="1400" b="1" dirty="0">
                        <a:solidFill>
                          <a:schemeClr val="tx1"/>
                        </a:solidFill>
                        <a:effectLst/>
                        <a:latin typeface="Calibri" panose="020F0502020204030204" pitchFamily="34" charset="0"/>
                        <a:ea typeface="Times New Roman"/>
                        <a:cs typeface="Calibri" panose="020F0502020204030204" pitchFamily="34" charset="0"/>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dirty="0">
                          <a:effectLst/>
                          <a:latin typeface="Calibri" panose="020F0502020204030204" pitchFamily="34" charset="0"/>
                          <a:cs typeface="Calibri" panose="020F0502020204030204" pitchFamily="34" charset="0"/>
                        </a:rPr>
                        <a:t>MSF Causation number</a:t>
                      </a:r>
                      <a:endParaRPr lang="en-US" sz="1400" b="1" dirty="0">
                        <a:solidFill>
                          <a:schemeClr val="tx1"/>
                        </a:solidFill>
                        <a:effectLst/>
                        <a:latin typeface="Calibri" panose="020F0502020204030204" pitchFamily="34" charset="0"/>
                        <a:ea typeface="Times New Roman"/>
                        <a:cs typeface="Calibri" panose="020F0502020204030204" pitchFamily="34" charset="0"/>
                      </a:endParaRPr>
                    </a:p>
                  </a:txBody>
                  <a:tcPr marL="53932" marR="53932" marT="42438" marB="42438"/>
                </a:tc>
                <a:tc>
                  <a:txBody>
                    <a:bodyPr/>
                    <a:lstStyle/>
                    <a:p>
                      <a:pPr marL="0" marR="0" algn="ctr">
                        <a:lnSpc>
                          <a:spcPct val="125000"/>
                        </a:lnSpc>
                        <a:spcBef>
                          <a:spcPts val="0"/>
                        </a:spcBef>
                        <a:spcAft>
                          <a:spcPts val="0"/>
                        </a:spcAft>
                      </a:pPr>
                      <a:r>
                        <a:rPr lang="en-US" sz="1400" b="1" dirty="0">
                          <a:solidFill>
                            <a:schemeClr val="bg1"/>
                          </a:solidFill>
                          <a:effectLst/>
                          <a:latin typeface="Calibri" panose="020F0502020204030204" pitchFamily="34" charset="0"/>
                          <a:ea typeface="Times New Roman"/>
                          <a:cs typeface="Calibri" panose="020F0502020204030204" pitchFamily="34" charset="0"/>
                        </a:rPr>
                        <a:t>Hierarchy of control</a:t>
                      </a: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dirty="0">
                          <a:effectLst/>
                          <a:latin typeface="Calibri" panose="020F0502020204030204" pitchFamily="34" charset="0"/>
                          <a:cs typeface="Calibri" panose="020F0502020204030204" pitchFamily="34" charset="0"/>
                        </a:rPr>
                        <a:t>Target date</a:t>
                      </a:r>
                      <a:endParaRPr lang="en-US" sz="1400" b="1" dirty="0">
                        <a:solidFill>
                          <a:schemeClr val="tx1"/>
                        </a:solidFill>
                        <a:effectLst/>
                        <a:latin typeface="Calibri" panose="020F0502020204030204" pitchFamily="34" charset="0"/>
                        <a:ea typeface="Times New Roman"/>
                        <a:cs typeface="Calibri" panose="020F0502020204030204" pitchFamily="34" charset="0"/>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dirty="0">
                          <a:effectLst/>
                          <a:latin typeface="Calibri" panose="020F0502020204030204" pitchFamily="34" charset="0"/>
                          <a:cs typeface="Calibri" panose="020F0502020204030204" pitchFamily="34" charset="0"/>
                        </a:rPr>
                        <a:t>Contractor action party</a:t>
                      </a:r>
                      <a:endParaRPr lang="en-US" sz="1400" b="1" dirty="0">
                        <a:solidFill>
                          <a:schemeClr val="tx1"/>
                        </a:solidFill>
                        <a:effectLst/>
                        <a:latin typeface="Calibri" panose="020F0502020204030204" pitchFamily="34" charset="0"/>
                        <a:ea typeface="Times New Roman"/>
                        <a:cs typeface="Calibri" panose="020F0502020204030204" pitchFamily="34" charset="0"/>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kern="1200" dirty="0">
                          <a:effectLst/>
                          <a:latin typeface="Calibri" panose="020F0502020204030204" pitchFamily="34" charset="0"/>
                          <a:cs typeface="Calibri" panose="020F0502020204030204" pitchFamily="34" charset="0"/>
                        </a:rPr>
                        <a:t>PDO action party for PIM</a:t>
                      </a: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kern="1200" dirty="0">
                          <a:effectLst/>
                          <a:latin typeface="Calibri" panose="020F0502020204030204" pitchFamily="34" charset="0"/>
                          <a:cs typeface="Calibri" panose="020F0502020204030204" pitchFamily="34" charset="0"/>
                        </a:rPr>
                        <a:t>Action party accepted</a:t>
                      </a:r>
                      <a:r>
                        <a:rPr lang="en-US" sz="1400" kern="1200" baseline="0" dirty="0">
                          <a:effectLst/>
                          <a:latin typeface="Calibri" panose="020F0502020204030204" pitchFamily="34" charset="0"/>
                          <a:cs typeface="Calibri" panose="020F0502020204030204" pitchFamily="34" charset="0"/>
                        </a:rPr>
                        <a:t> </a:t>
                      </a:r>
                    </a:p>
                    <a:p>
                      <a:pPr marL="0" marR="0" algn="ctr">
                        <a:lnSpc>
                          <a:spcPct val="125000"/>
                        </a:lnSpc>
                        <a:spcBef>
                          <a:spcPts val="0"/>
                        </a:spcBef>
                        <a:spcAft>
                          <a:spcPts val="0"/>
                        </a:spcAft>
                      </a:pPr>
                      <a:r>
                        <a:rPr lang="en-US" sz="1400" kern="1200" baseline="0" dirty="0">
                          <a:effectLst/>
                          <a:latin typeface="Calibri" panose="020F0502020204030204" pitchFamily="34" charset="0"/>
                          <a:cs typeface="Calibri" panose="020F0502020204030204" pitchFamily="34" charset="0"/>
                        </a:rPr>
                        <a:t>Yes / No</a:t>
                      </a: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kern="1200" dirty="0">
                          <a:effectLst/>
                          <a:latin typeface="Calibri" panose="020F0502020204030204" pitchFamily="34" charset="0"/>
                          <a:cs typeface="Calibri" panose="020F0502020204030204" pitchFamily="34" charset="0"/>
                        </a:rPr>
                        <a:t>PIM action No.</a:t>
                      </a: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kern="1200" dirty="0">
                          <a:effectLst/>
                          <a:latin typeface="Calibri" panose="020F0502020204030204" pitchFamily="34" charset="0"/>
                          <a:cs typeface="Calibri" panose="020F0502020204030204" pitchFamily="34" charset="0"/>
                        </a:rPr>
                        <a:t>Status</a:t>
                      </a:r>
                    </a:p>
                    <a:p>
                      <a:pPr marL="0" marR="0" algn="ctr">
                        <a:lnSpc>
                          <a:spcPct val="125000"/>
                        </a:lnSpc>
                        <a:spcBef>
                          <a:spcPts val="0"/>
                        </a:spcBef>
                        <a:spcAft>
                          <a:spcPts val="0"/>
                        </a:spcAft>
                      </a:pPr>
                      <a:r>
                        <a:rPr lang="en-US" sz="1400" kern="1200" dirty="0">
                          <a:effectLst/>
                          <a:latin typeface="Calibri" panose="020F0502020204030204" pitchFamily="34" charset="0"/>
                          <a:cs typeface="Calibri" panose="020F0502020204030204" pitchFamily="34" charset="0"/>
                        </a:rPr>
                        <a:t>Open / Closed</a:t>
                      </a: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marL="53932" marR="53932" marT="42438" marB="42438"/>
                </a:tc>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kern="1200" dirty="0">
                          <a:effectLst/>
                          <a:latin typeface="Calibri" panose="020F0502020204030204" pitchFamily="34" charset="0"/>
                          <a:cs typeface="Calibri" panose="020F0502020204030204" pitchFamily="34" charset="0"/>
                        </a:rPr>
                        <a:t>Post action verifier </a:t>
                      </a:r>
                    </a:p>
                    <a:p>
                      <a:pPr marL="0" marR="0" algn="ctr">
                        <a:lnSpc>
                          <a:spcPct val="125000"/>
                        </a:lnSpc>
                        <a:spcBef>
                          <a:spcPts val="0"/>
                        </a:spcBef>
                        <a:spcAft>
                          <a:spcPts val="0"/>
                        </a:spcAft>
                      </a:pPr>
                      <a:r>
                        <a:rPr lang="en-US" sz="1400" kern="1200" dirty="0">
                          <a:effectLst/>
                          <a:latin typeface="Calibri" panose="020F0502020204030204" pitchFamily="34" charset="0"/>
                          <a:cs typeface="Calibri" panose="020F0502020204030204" pitchFamily="34" charset="0"/>
                        </a:rPr>
                        <a:t>for PIM</a:t>
                      </a: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marL="53932" marR="53932" marT="42438" marB="42438"/>
                </a:tc>
                <a:extLst>
                  <a:ext uri="{0D108BD9-81ED-4DB2-BD59-A6C34878D82A}">
                    <a16:rowId xmlns:a16="http://schemas.microsoft.com/office/drawing/2014/main" val="10000"/>
                  </a:ext>
                </a:extLst>
              </a:tr>
              <a:tr h="903186">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dirty="0">
                          <a:effectLst/>
                        </a:rPr>
                        <a:t>1</a:t>
                      </a:r>
                      <a:endParaRPr lang="en-US" sz="14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defTabSz="914400" rtl="0" eaLnBrk="1" latinLnBrk="0" hangingPunct="1">
                        <a:lnSpc>
                          <a:spcPct val="125000"/>
                        </a:lnSpc>
                        <a:spcBef>
                          <a:spcPts val="0"/>
                        </a:spcBef>
                        <a:spcAft>
                          <a:spcPts val="0"/>
                        </a:spcAft>
                      </a:pPr>
                      <a:r>
                        <a:rPr lang="en-US" sz="1400" kern="1200" dirty="0">
                          <a:effectLst/>
                        </a:rPr>
                        <a:t>Mandatory action: If LSR is identified it must be flagged in PIM as LSR</a:t>
                      </a:r>
                      <a:endParaRPr lang="en-US" sz="1400" b="0" i="1" kern="1200" dirty="0">
                        <a:solidFill>
                          <a:srgbClr val="0070C0"/>
                        </a:solidFill>
                        <a:effectLst/>
                        <a:latin typeface="Calibri" panose="020F0502020204030204" pitchFamily="34" charset="0"/>
                        <a:ea typeface="+mn-ea"/>
                        <a:cs typeface="+mn-cs"/>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1"/>
                  </a:ext>
                </a:extLst>
              </a:tr>
              <a:tr h="766714">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dirty="0">
                          <a:effectLst/>
                        </a:rPr>
                        <a:t>2</a:t>
                      </a:r>
                      <a:endParaRPr lang="en-US" sz="14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tx1"/>
                        </a:solidFill>
                        <a:effectLst/>
                        <a:latin typeface="Calibri" panose="020F0502020204030204" pitchFamily="34" charset="0"/>
                        <a:ea typeface="+mn-ea"/>
                        <a:cs typeface="Calibri" panose="020F0502020204030204" pitchFamily="34" charset="0"/>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dk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2"/>
                  </a:ext>
                </a:extLst>
              </a:tr>
              <a:tr h="616883">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dirty="0">
                          <a:effectLst/>
                        </a:rPr>
                        <a:t>3</a:t>
                      </a:r>
                      <a:endParaRPr lang="en-US" sz="1400" b="1" dirty="0">
                        <a:solidFill>
                          <a:schemeClr val="tx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3"/>
                  </a:ext>
                </a:extLst>
              </a:tr>
              <a:tr h="669376">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kern="1200" dirty="0">
                          <a:effectLst/>
                        </a:rPr>
                        <a:t>4</a:t>
                      </a:r>
                      <a:endParaRPr lang="en-US" sz="14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dk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dk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dk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dk1"/>
                        </a:solidFill>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indent="0" algn="just" defTabSz="914400" rtl="0" eaLnBrk="1" fontAlgn="auto" latinLnBrk="0" hangingPunct="1">
                        <a:lnSpc>
                          <a:spcPct val="125000"/>
                        </a:lnSpc>
                        <a:spcBef>
                          <a:spcPts val="0"/>
                        </a:spcBef>
                        <a:spcAft>
                          <a:spcPts val="0"/>
                        </a:spcAft>
                        <a:buClrTx/>
                        <a:buSzTx/>
                        <a:buFontTx/>
                        <a:buNone/>
                        <a:tabLst/>
                        <a:defRPr/>
                      </a:pPr>
                      <a:endParaRPr lang="en-US" sz="1400" b="1" kern="1200" dirty="0">
                        <a:solidFill>
                          <a:schemeClr val="dk1"/>
                        </a:solidFill>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4"/>
                  </a:ext>
                </a:extLst>
              </a:tr>
              <a:tr h="656906">
                <a:tc>
                  <a:txBody>
                    <a:bodyPr/>
                    <a:lstStyle>
                      <a:lvl1pPr marL="0" algn="l" defTabSz="914400" rtl="0" eaLnBrk="1" latinLnBrk="0" hangingPunct="1">
                        <a:defRPr sz="1800" b="1" kern="1200">
                          <a:solidFill>
                            <a:schemeClr val="lt1"/>
                          </a:solidFill>
                          <a:latin typeface="Times New Roman"/>
                        </a:defRPr>
                      </a:lvl1pPr>
                      <a:lvl2pPr marL="457200" algn="l" defTabSz="914400" rtl="0" eaLnBrk="1" latinLnBrk="0" hangingPunct="1">
                        <a:defRPr sz="1800" b="1" kern="1200">
                          <a:solidFill>
                            <a:schemeClr val="lt1"/>
                          </a:solidFill>
                          <a:latin typeface="Times New Roman"/>
                        </a:defRPr>
                      </a:lvl2pPr>
                      <a:lvl3pPr marL="914400" algn="l" defTabSz="914400" rtl="0" eaLnBrk="1" latinLnBrk="0" hangingPunct="1">
                        <a:defRPr sz="1800" b="1" kern="1200">
                          <a:solidFill>
                            <a:schemeClr val="lt1"/>
                          </a:solidFill>
                          <a:latin typeface="Times New Roman"/>
                        </a:defRPr>
                      </a:lvl3pPr>
                      <a:lvl4pPr marL="1371600" algn="l" defTabSz="914400" rtl="0" eaLnBrk="1" latinLnBrk="0" hangingPunct="1">
                        <a:defRPr sz="1800" b="1" kern="1200">
                          <a:solidFill>
                            <a:schemeClr val="lt1"/>
                          </a:solidFill>
                          <a:latin typeface="Times New Roman"/>
                        </a:defRPr>
                      </a:lvl4pPr>
                      <a:lvl5pPr marL="1828800" algn="l" defTabSz="914400" rtl="0" eaLnBrk="1" latinLnBrk="0" hangingPunct="1">
                        <a:defRPr sz="1800" b="1" kern="1200">
                          <a:solidFill>
                            <a:schemeClr val="lt1"/>
                          </a:solidFill>
                          <a:latin typeface="Times New Roman"/>
                        </a:defRPr>
                      </a:lvl5pPr>
                      <a:lvl6pPr marL="2286000" algn="l" defTabSz="914400" rtl="0" eaLnBrk="1" latinLnBrk="0" hangingPunct="1">
                        <a:defRPr sz="1800" b="1" kern="1200">
                          <a:solidFill>
                            <a:schemeClr val="lt1"/>
                          </a:solidFill>
                          <a:latin typeface="Times New Roman"/>
                        </a:defRPr>
                      </a:lvl6pPr>
                      <a:lvl7pPr marL="2743200" algn="l" defTabSz="914400" rtl="0" eaLnBrk="1" latinLnBrk="0" hangingPunct="1">
                        <a:defRPr sz="1800" b="1" kern="1200">
                          <a:solidFill>
                            <a:schemeClr val="lt1"/>
                          </a:solidFill>
                          <a:latin typeface="Times New Roman"/>
                        </a:defRPr>
                      </a:lvl7pPr>
                      <a:lvl8pPr marL="3200400" algn="l" defTabSz="914400" rtl="0" eaLnBrk="1" latinLnBrk="0" hangingPunct="1">
                        <a:defRPr sz="1800" b="1" kern="1200">
                          <a:solidFill>
                            <a:schemeClr val="lt1"/>
                          </a:solidFill>
                          <a:latin typeface="Times New Roman"/>
                        </a:defRPr>
                      </a:lvl8pPr>
                      <a:lvl9pPr marL="3657600" algn="l" defTabSz="914400" rtl="0" eaLnBrk="1" latinLnBrk="0" hangingPunct="1">
                        <a:defRPr sz="1800" b="1" kern="1200">
                          <a:solidFill>
                            <a:schemeClr val="lt1"/>
                          </a:solidFill>
                          <a:latin typeface="Times New Roman"/>
                        </a:defRPr>
                      </a:lvl9pPr>
                    </a:lstStyle>
                    <a:p>
                      <a:pPr marL="0" marR="0" algn="ctr">
                        <a:lnSpc>
                          <a:spcPct val="125000"/>
                        </a:lnSpc>
                        <a:spcBef>
                          <a:spcPts val="0"/>
                        </a:spcBef>
                        <a:spcAft>
                          <a:spcPts val="0"/>
                        </a:spcAft>
                      </a:pPr>
                      <a:r>
                        <a:rPr lang="en-US" sz="1400" kern="1200" dirty="0">
                          <a:effectLst/>
                        </a:rPr>
                        <a:t>5</a:t>
                      </a:r>
                      <a:endParaRPr lang="en-US" sz="14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kern="1200" dirty="0">
                        <a:solidFill>
                          <a:schemeClr val="tx1"/>
                        </a:solidFill>
                        <a:effectLst/>
                        <a:latin typeface="Calibri" panose="020F0502020204030204" pitchFamily="34" charset="0"/>
                        <a:ea typeface="+mn-ea"/>
                        <a:cs typeface="+mn-cs"/>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tc>
                  <a:txBody>
                    <a:bodyPr/>
                    <a:lstStyle>
                      <a:lvl1pPr marL="0" algn="l" defTabSz="914400" rtl="0" eaLnBrk="1" latinLnBrk="0" hangingPunct="1">
                        <a:defRPr sz="1800" kern="1200">
                          <a:solidFill>
                            <a:schemeClr val="dk1"/>
                          </a:solidFill>
                          <a:latin typeface="Times New Roman"/>
                        </a:defRPr>
                      </a:lvl1pPr>
                      <a:lvl2pPr marL="457200" algn="l" defTabSz="914400" rtl="0" eaLnBrk="1" latinLnBrk="0" hangingPunct="1">
                        <a:defRPr sz="1800" kern="1200">
                          <a:solidFill>
                            <a:schemeClr val="dk1"/>
                          </a:solidFill>
                          <a:latin typeface="Times New Roman"/>
                        </a:defRPr>
                      </a:lvl2pPr>
                      <a:lvl3pPr marL="914400" algn="l" defTabSz="914400" rtl="0" eaLnBrk="1" latinLnBrk="0" hangingPunct="1">
                        <a:defRPr sz="1800" kern="1200">
                          <a:solidFill>
                            <a:schemeClr val="dk1"/>
                          </a:solidFill>
                          <a:latin typeface="Times New Roman"/>
                        </a:defRPr>
                      </a:lvl3pPr>
                      <a:lvl4pPr marL="1371600" algn="l" defTabSz="914400" rtl="0" eaLnBrk="1" latinLnBrk="0" hangingPunct="1">
                        <a:defRPr sz="1800" kern="1200">
                          <a:solidFill>
                            <a:schemeClr val="dk1"/>
                          </a:solidFill>
                          <a:latin typeface="Times New Roman"/>
                        </a:defRPr>
                      </a:lvl4pPr>
                      <a:lvl5pPr marL="1828800" algn="l" defTabSz="914400" rtl="0" eaLnBrk="1" latinLnBrk="0" hangingPunct="1">
                        <a:defRPr sz="1800" kern="1200">
                          <a:solidFill>
                            <a:schemeClr val="dk1"/>
                          </a:solidFill>
                          <a:latin typeface="Times New Roman"/>
                        </a:defRPr>
                      </a:lvl5pPr>
                      <a:lvl6pPr marL="2286000" algn="l" defTabSz="914400" rtl="0" eaLnBrk="1" latinLnBrk="0" hangingPunct="1">
                        <a:defRPr sz="1800" kern="1200">
                          <a:solidFill>
                            <a:schemeClr val="dk1"/>
                          </a:solidFill>
                          <a:latin typeface="Times New Roman"/>
                        </a:defRPr>
                      </a:lvl6pPr>
                      <a:lvl7pPr marL="2743200" algn="l" defTabSz="914400" rtl="0" eaLnBrk="1" latinLnBrk="0" hangingPunct="1">
                        <a:defRPr sz="1800" kern="1200">
                          <a:solidFill>
                            <a:schemeClr val="dk1"/>
                          </a:solidFill>
                          <a:latin typeface="Times New Roman"/>
                        </a:defRPr>
                      </a:lvl7pPr>
                      <a:lvl8pPr marL="3200400" algn="l" defTabSz="914400" rtl="0" eaLnBrk="1" latinLnBrk="0" hangingPunct="1">
                        <a:defRPr sz="1800" kern="1200">
                          <a:solidFill>
                            <a:schemeClr val="dk1"/>
                          </a:solidFill>
                          <a:latin typeface="Times New Roman"/>
                        </a:defRPr>
                      </a:lvl8pPr>
                      <a:lvl9pPr marL="3657600" algn="l" defTabSz="914400" rtl="0" eaLnBrk="1" latinLnBrk="0" hangingPunct="1">
                        <a:defRPr sz="1800" kern="1200">
                          <a:solidFill>
                            <a:schemeClr val="dk1"/>
                          </a:solidFill>
                          <a:latin typeface="Times New Roman"/>
                        </a:defRPr>
                      </a:lvl9pPr>
                    </a:lstStyle>
                    <a:p>
                      <a:pPr marL="0" marR="0" algn="just">
                        <a:lnSpc>
                          <a:spcPct val="125000"/>
                        </a:lnSpc>
                        <a:spcBef>
                          <a:spcPts val="0"/>
                        </a:spcBef>
                        <a:spcAft>
                          <a:spcPts val="0"/>
                        </a:spcAft>
                      </a:pPr>
                      <a:endParaRPr lang="en-US" sz="1400" b="1" dirty="0">
                        <a:effectLst/>
                        <a:latin typeface="Calibri" panose="020F0502020204030204" pitchFamily="34" charset="0"/>
                        <a:ea typeface="Times New Roman"/>
                        <a:cs typeface="Times New Roman"/>
                      </a:endParaRPr>
                    </a:p>
                  </a:txBody>
                  <a:tcPr marL="53932" marR="53932" marT="42438" marB="42438"/>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1850450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32317" y="-2342"/>
            <a:ext cx="11959683"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06040647-56F0-4DB7-BF2B-49B450CC7753}"/>
              </a:ext>
            </a:extLst>
          </p:cNvPr>
          <p:cNvSpPr/>
          <p:nvPr/>
        </p:nvSpPr>
        <p:spPr>
          <a:xfrm>
            <a:off x="472080" y="585492"/>
            <a:ext cx="5343386" cy="344710"/>
          </a:xfrm>
          <a:prstGeom prst="rect">
            <a:avLst/>
          </a:prstGeom>
        </p:spPr>
        <p:txBody>
          <a:bodyPr wrap="none">
            <a:spAutoFit/>
          </a:bodyPr>
          <a:lstStyle/>
          <a:p>
            <a:pPr marL="457200" indent="-457200">
              <a:lnSpc>
                <a:spcPct val="80000"/>
              </a:lnSpc>
              <a:spcBef>
                <a:spcPct val="50000"/>
              </a:spcBef>
              <a:defRPr/>
            </a:pPr>
            <a:r>
              <a:rPr lang="en-GB" sz="2000" b="1" dirty="0">
                <a:solidFill>
                  <a:schemeClr val="accent1"/>
                </a:solidFill>
                <a:latin typeface="Calibri" panose="020F0502020204030204" pitchFamily="34" charset="0"/>
              </a:rPr>
              <a:t>Recommendations for MDIRC/IRC endorsement</a:t>
            </a:r>
            <a:r>
              <a:rPr lang="en-GB" sz="2000" b="1" dirty="0">
                <a:solidFill>
                  <a:schemeClr val="accent1"/>
                </a:solidFill>
                <a:latin typeface="Calibri" panose="020F0502020204030204" pitchFamily="34" charset="0"/>
                <a:sym typeface="Wingdings" pitchFamily="2" charset="2"/>
              </a:rPr>
              <a:t>:</a:t>
            </a:r>
          </a:p>
        </p:txBody>
      </p:sp>
      <p:graphicFrame>
        <p:nvGraphicFramePr>
          <p:cNvPr id="6" name="Table Placeholder 9">
            <a:extLst>
              <a:ext uri="{FF2B5EF4-FFF2-40B4-BE49-F238E27FC236}">
                <a16:creationId xmlns:a16="http://schemas.microsoft.com/office/drawing/2014/main" id="{0F41E5C1-0164-4900-8419-4C6CEB75DA44}"/>
              </a:ext>
            </a:extLst>
          </p:cNvPr>
          <p:cNvGraphicFramePr>
            <a:graphicFrameLocks/>
          </p:cNvGraphicFramePr>
          <p:nvPr>
            <p:extLst>
              <p:ext uri="{D42A27DB-BD31-4B8C-83A1-F6EECF244321}">
                <p14:modId xmlns:p14="http://schemas.microsoft.com/office/powerpoint/2010/main" val="237356282"/>
              </p:ext>
            </p:extLst>
          </p:nvPr>
        </p:nvGraphicFramePr>
        <p:xfrm>
          <a:off x="564994" y="1033497"/>
          <a:ext cx="11121483" cy="2423994"/>
        </p:xfrm>
        <a:graphic>
          <a:graphicData uri="http://schemas.openxmlformats.org/drawingml/2006/table">
            <a:tbl>
              <a:tblPr/>
              <a:tblGrid>
                <a:gridCol w="1800621">
                  <a:extLst>
                    <a:ext uri="{9D8B030D-6E8A-4147-A177-3AD203B41FA5}">
                      <a16:colId xmlns:a16="http://schemas.microsoft.com/office/drawing/2014/main" val="20000"/>
                    </a:ext>
                  </a:extLst>
                </a:gridCol>
                <a:gridCol w="4762158">
                  <a:extLst>
                    <a:ext uri="{9D8B030D-6E8A-4147-A177-3AD203B41FA5}">
                      <a16:colId xmlns:a16="http://schemas.microsoft.com/office/drawing/2014/main" val="20001"/>
                    </a:ext>
                  </a:extLst>
                </a:gridCol>
                <a:gridCol w="1201811">
                  <a:extLst>
                    <a:ext uri="{9D8B030D-6E8A-4147-A177-3AD203B41FA5}">
                      <a16:colId xmlns:a16="http://schemas.microsoft.com/office/drawing/2014/main" val="20002"/>
                    </a:ext>
                  </a:extLst>
                </a:gridCol>
                <a:gridCol w="3356893">
                  <a:extLst>
                    <a:ext uri="{9D8B030D-6E8A-4147-A177-3AD203B41FA5}">
                      <a16:colId xmlns:a16="http://schemas.microsoft.com/office/drawing/2014/main" val="20003"/>
                    </a:ext>
                  </a:extLst>
                </a:gridCol>
              </a:tblGrid>
              <a:tr h="417503">
                <a:tc gridSpan="2">
                  <a:txBody>
                    <a:bodyPr/>
                    <a:lstStyle/>
                    <a:p>
                      <a:pPr marL="0" marR="0" algn="l">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Recommendation N</a:t>
                      </a:r>
                      <a:r>
                        <a:rPr lang="en-US" sz="1400" b="1" kern="1200" baseline="30000" dirty="0">
                          <a:solidFill>
                            <a:schemeClr val="tx1"/>
                          </a:solidFill>
                          <a:latin typeface="Calibri" panose="020F0502020204030204" pitchFamily="34" charset="0"/>
                          <a:ea typeface="Calibri"/>
                          <a:cs typeface="Calibri" panose="020F0502020204030204" pitchFamily="34" charset="0"/>
                        </a:rPr>
                        <a:t>o</a:t>
                      </a:r>
                      <a:r>
                        <a:rPr lang="en-US" sz="1400" b="1" kern="1200" dirty="0">
                          <a:solidFill>
                            <a:schemeClr val="tx1"/>
                          </a:solidFill>
                          <a:latin typeface="Calibri" panose="020F0502020204030204" pitchFamily="34" charset="0"/>
                          <a:ea typeface="Calibri"/>
                          <a:cs typeface="Calibri" panose="020F0502020204030204" pitchFamily="34" charset="0"/>
                        </a:rPr>
                        <a:t> 01</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Status</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r>
                        <a:rPr lang="en-US" sz="1400" kern="1200" dirty="0">
                          <a:solidFill>
                            <a:schemeClr val="tx1"/>
                          </a:solidFill>
                          <a:latin typeface="Calibri" panose="020F0502020204030204" pitchFamily="34" charset="0"/>
                          <a:ea typeface="+mn-ea"/>
                          <a:cs typeface="+mn-cs"/>
                        </a:rPr>
                        <a:t>Endorsed/Not endorsed</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1121">
                <a:tc>
                  <a:txBody>
                    <a:bodyPr/>
                    <a:lstStyle/>
                    <a:p>
                      <a:pPr marL="0" marR="0" algn="just">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Causations No</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just" defTabSz="914400" rtl="0" eaLnBrk="1" latinLnBrk="0" hangingPunct="1">
                        <a:spcBef>
                          <a:spcPts val="0"/>
                        </a:spcBef>
                        <a:spcAft>
                          <a:spcPts val="0"/>
                        </a:spcAft>
                      </a:pPr>
                      <a:endParaRPr lang="en-US" sz="1400" kern="1200" dirty="0">
                        <a:solidFill>
                          <a:schemeClr val="tx1"/>
                        </a:solidFill>
                        <a:latin typeface="Calibri" panose="020F0502020204030204" pitchFamily="34" charset="0"/>
                        <a:ea typeface="+mn-ea"/>
                        <a:cs typeface="+mn-cs"/>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1004">
                <a:tc>
                  <a:txBody>
                    <a:bodyPr/>
                    <a:lstStyle/>
                    <a:p>
                      <a:pPr marL="0" marR="0" algn="just" defTabSz="914400" rtl="0" eaLnBrk="1" latinLnBrk="0" hangingPunct="1">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Recommendation</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Calibri" panose="020F0502020204030204" pitchFamily="34" charset="0"/>
                        <a:ea typeface="+mn-ea"/>
                        <a:cs typeface="+mn-cs"/>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01004">
                <a:tc>
                  <a:txBody>
                    <a:bodyPr/>
                    <a:lstStyle/>
                    <a:p>
                      <a:pPr marL="0" marR="0" algn="just" defTabSz="914400" rtl="0" eaLnBrk="1" latinLnBrk="0" hangingPunct="1">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Action party</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alibri" panose="020F0502020204030204" pitchFamily="34" charset="0"/>
                          <a:ea typeface="+mn-ea"/>
                          <a:cs typeface="+mn-cs"/>
                        </a:rPr>
                        <a:t>Reference Ind. </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dirty="0">
                          <a:latin typeface="Calibri" panose="020F0502020204030204" pitchFamily="34" charset="0"/>
                          <a:ea typeface="Calibri"/>
                          <a:cs typeface="Calibri" panose="020F0502020204030204" pitchFamily="34" charset="0"/>
                        </a:rPr>
                        <a:t>Target date</a:t>
                      </a:r>
                      <a:endParaRPr lang="en-US" sz="1400" dirty="0">
                        <a:latin typeface="Calibri" panose="020F0502020204030204" pitchFamily="34" charset="0"/>
                        <a:ea typeface="Calibri"/>
                        <a:cs typeface="Calibri" panose="020F0502020204030204" pitchFamily="34" charset="0"/>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endParaRPr lang="en-US" sz="1400" kern="1200" dirty="0">
                        <a:solidFill>
                          <a:schemeClr val="tx1"/>
                        </a:solidFill>
                        <a:latin typeface="Calibri" panose="020F0502020204030204" pitchFamily="34" charset="0"/>
                        <a:ea typeface="+mn-ea"/>
                        <a:cs typeface="+mn-cs"/>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53362">
                <a:tc>
                  <a:txBody>
                    <a:bodyPr/>
                    <a:lstStyle/>
                    <a:p>
                      <a:pPr marL="0" marR="0" algn="just" defTabSz="914400" rtl="0" eaLnBrk="1" latinLnBrk="0" hangingPunct="1">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Revised</a:t>
                      </a:r>
                      <a:r>
                        <a:rPr lang="en-US" sz="1400" b="1" kern="1200" baseline="0" dirty="0">
                          <a:solidFill>
                            <a:schemeClr val="tx1"/>
                          </a:solidFill>
                          <a:latin typeface="Calibri" panose="020F0502020204030204" pitchFamily="34" charset="0"/>
                          <a:ea typeface="Calibri"/>
                          <a:cs typeface="Calibri" panose="020F0502020204030204" pitchFamily="34" charset="0"/>
                        </a:rPr>
                        <a:t> </a:t>
                      </a:r>
                      <a:r>
                        <a:rPr lang="en-US" sz="1400" b="1" kern="1200" dirty="0">
                          <a:solidFill>
                            <a:schemeClr val="tx1"/>
                          </a:solidFill>
                          <a:latin typeface="Calibri" panose="020F0502020204030204" pitchFamily="34" charset="0"/>
                          <a:ea typeface="Calibri"/>
                          <a:cs typeface="Calibri" panose="020F0502020204030204" pitchFamily="34" charset="0"/>
                        </a:rPr>
                        <a:t>recommendation after IRC review</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just">
                        <a:spcBef>
                          <a:spcPts val="0"/>
                        </a:spcBef>
                        <a:spcAft>
                          <a:spcPts val="0"/>
                        </a:spcAft>
                      </a:pPr>
                      <a:endParaRPr lang="en-US" sz="1400" dirty="0">
                        <a:latin typeface="Calibri" panose="020F0502020204030204" pitchFamily="34" charset="0"/>
                        <a:ea typeface="Calibri"/>
                        <a:cs typeface="Calibri" panose="020F0502020204030204" pitchFamily="34" charset="0"/>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graphicFrame>
        <p:nvGraphicFramePr>
          <p:cNvPr id="7" name="Table Placeholder 9">
            <a:extLst>
              <a:ext uri="{FF2B5EF4-FFF2-40B4-BE49-F238E27FC236}">
                <a16:creationId xmlns:a16="http://schemas.microsoft.com/office/drawing/2014/main" id="{1973F90A-BD00-4806-A572-F92AB4AF0FF4}"/>
              </a:ext>
            </a:extLst>
          </p:cNvPr>
          <p:cNvGraphicFramePr>
            <a:graphicFrameLocks/>
          </p:cNvGraphicFramePr>
          <p:nvPr>
            <p:extLst>
              <p:ext uri="{D42A27DB-BD31-4B8C-83A1-F6EECF244321}">
                <p14:modId xmlns:p14="http://schemas.microsoft.com/office/powerpoint/2010/main" val="2172653171"/>
              </p:ext>
            </p:extLst>
          </p:nvPr>
        </p:nvGraphicFramePr>
        <p:xfrm>
          <a:off x="564995" y="3632495"/>
          <a:ext cx="11121482" cy="2423993"/>
        </p:xfrm>
        <a:graphic>
          <a:graphicData uri="http://schemas.openxmlformats.org/drawingml/2006/table">
            <a:tbl>
              <a:tblPr/>
              <a:tblGrid>
                <a:gridCol w="1800621">
                  <a:extLst>
                    <a:ext uri="{9D8B030D-6E8A-4147-A177-3AD203B41FA5}">
                      <a16:colId xmlns:a16="http://schemas.microsoft.com/office/drawing/2014/main" val="20000"/>
                    </a:ext>
                  </a:extLst>
                </a:gridCol>
                <a:gridCol w="4762157">
                  <a:extLst>
                    <a:ext uri="{9D8B030D-6E8A-4147-A177-3AD203B41FA5}">
                      <a16:colId xmlns:a16="http://schemas.microsoft.com/office/drawing/2014/main" val="20001"/>
                    </a:ext>
                  </a:extLst>
                </a:gridCol>
                <a:gridCol w="1201811">
                  <a:extLst>
                    <a:ext uri="{9D8B030D-6E8A-4147-A177-3AD203B41FA5}">
                      <a16:colId xmlns:a16="http://schemas.microsoft.com/office/drawing/2014/main" val="20002"/>
                    </a:ext>
                  </a:extLst>
                </a:gridCol>
                <a:gridCol w="3356893">
                  <a:extLst>
                    <a:ext uri="{9D8B030D-6E8A-4147-A177-3AD203B41FA5}">
                      <a16:colId xmlns:a16="http://schemas.microsoft.com/office/drawing/2014/main" val="20003"/>
                    </a:ext>
                  </a:extLst>
                </a:gridCol>
              </a:tblGrid>
              <a:tr h="417503">
                <a:tc gridSpan="2">
                  <a:txBody>
                    <a:bodyPr/>
                    <a:lstStyle/>
                    <a:p>
                      <a:pPr marL="0" marR="0" algn="l">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Recommendation N</a:t>
                      </a:r>
                      <a:r>
                        <a:rPr lang="en-US" sz="1400" b="1" kern="1200" baseline="30000" dirty="0">
                          <a:solidFill>
                            <a:schemeClr val="tx1"/>
                          </a:solidFill>
                          <a:latin typeface="Calibri" panose="020F0502020204030204" pitchFamily="34" charset="0"/>
                          <a:ea typeface="Calibri"/>
                          <a:cs typeface="Calibri" panose="020F0502020204030204" pitchFamily="34" charset="0"/>
                        </a:rPr>
                        <a:t>o</a:t>
                      </a:r>
                      <a:r>
                        <a:rPr lang="en-US" sz="1400" b="1" kern="1200" dirty="0">
                          <a:solidFill>
                            <a:schemeClr val="tx1"/>
                          </a:solidFill>
                          <a:latin typeface="Calibri" panose="020F0502020204030204" pitchFamily="34" charset="0"/>
                          <a:ea typeface="Calibri"/>
                          <a:cs typeface="Calibri" panose="020F0502020204030204" pitchFamily="34" charset="0"/>
                        </a:rPr>
                        <a:t> 02</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marL="0" marR="0" algn="ctr">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Status</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kern="1200" noProof="0" dirty="0">
                          <a:solidFill>
                            <a:schemeClr val="tx1"/>
                          </a:solidFill>
                          <a:latin typeface="Calibri" panose="020F0502020204030204" pitchFamily="34" charset="0"/>
                          <a:ea typeface="+mn-ea"/>
                          <a:cs typeface="+mn-cs"/>
                        </a:rPr>
                        <a:t>Endorsed/Not endorsed</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251120">
                <a:tc>
                  <a:txBody>
                    <a:bodyPr/>
                    <a:lstStyle/>
                    <a:p>
                      <a:pPr marL="0" marR="0" algn="just" defTabSz="914400" rtl="0" eaLnBrk="1" latinLnBrk="0" hangingPunct="1">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Causations No</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just" defTabSz="914400" rtl="0" eaLnBrk="1" latinLnBrk="0" hangingPunct="1">
                        <a:spcBef>
                          <a:spcPts val="0"/>
                        </a:spcBef>
                        <a:spcAft>
                          <a:spcPts val="0"/>
                        </a:spcAft>
                      </a:pPr>
                      <a:endParaRPr lang="en-US" sz="1400" kern="1200" dirty="0">
                        <a:solidFill>
                          <a:schemeClr val="tx1"/>
                        </a:solidFill>
                        <a:latin typeface="Calibri" panose="020F0502020204030204" pitchFamily="34" charset="0"/>
                        <a:ea typeface="+mn-ea"/>
                        <a:cs typeface="+mn-cs"/>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501004">
                <a:tc>
                  <a:txBody>
                    <a:bodyPr/>
                    <a:lstStyle/>
                    <a:p>
                      <a:pPr marL="0" marR="0" algn="just" defTabSz="914400" rtl="0" eaLnBrk="1" latinLnBrk="0" hangingPunct="1">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Recommendation</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indent="0" algn="just" defTabSz="914400" rtl="0" eaLnBrk="1" fontAlgn="auto" latinLnBrk="0" hangingPunct="1">
                        <a:lnSpc>
                          <a:spcPct val="100000"/>
                        </a:lnSpc>
                        <a:spcBef>
                          <a:spcPts val="0"/>
                        </a:spcBef>
                        <a:spcAft>
                          <a:spcPts val="0"/>
                        </a:spcAft>
                        <a:buClrTx/>
                        <a:buSzTx/>
                        <a:buFontTx/>
                        <a:buNone/>
                        <a:tabLst/>
                        <a:defRPr/>
                      </a:pPr>
                      <a:endParaRPr lang="en-US" sz="1400" kern="1200" dirty="0">
                        <a:solidFill>
                          <a:schemeClr val="tx1"/>
                        </a:solidFill>
                        <a:latin typeface="Calibri" panose="020F0502020204030204" pitchFamily="34" charset="0"/>
                        <a:ea typeface="+mn-ea"/>
                        <a:cs typeface="+mn-cs"/>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r h="501004">
                <a:tc>
                  <a:txBody>
                    <a:bodyPr/>
                    <a:lstStyle/>
                    <a:p>
                      <a:pPr marL="0" marR="0" algn="just" defTabSz="914400" rtl="0" eaLnBrk="1" latinLnBrk="0" hangingPunct="1">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Action party</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tx1"/>
                          </a:solidFill>
                          <a:latin typeface="Calibri" panose="020F0502020204030204" pitchFamily="34" charset="0"/>
                          <a:ea typeface="+mn-ea"/>
                          <a:cs typeface="+mn-cs"/>
                        </a:rPr>
                        <a:t>Reference Ind. </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spcBef>
                          <a:spcPts val="0"/>
                        </a:spcBef>
                        <a:spcAft>
                          <a:spcPts val="0"/>
                        </a:spcAft>
                      </a:pPr>
                      <a:r>
                        <a:rPr lang="en-US" sz="1400" b="1" kern="1200" dirty="0">
                          <a:solidFill>
                            <a:schemeClr val="tx1"/>
                          </a:solidFill>
                          <a:latin typeface="Calibri" panose="020F0502020204030204" pitchFamily="34" charset="0"/>
                          <a:ea typeface="Calibri"/>
                          <a:cs typeface="Calibri" panose="020F0502020204030204" pitchFamily="34" charset="0"/>
                        </a:rPr>
                        <a:t>Target date</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defTabSz="914400" rtl="0" eaLnBrk="1" latinLnBrk="0" hangingPunct="1">
                        <a:spcBef>
                          <a:spcPts val="0"/>
                        </a:spcBef>
                        <a:spcAft>
                          <a:spcPts val="0"/>
                        </a:spcAft>
                      </a:pPr>
                      <a:endParaRPr lang="en-US" sz="1400" kern="1200" dirty="0">
                        <a:solidFill>
                          <a:schemeClr val="tx1"/>
                        </a:solidFill>
                        <a:latin typeface="Calibri" panose="020F0502020204030204" pitchFamily="34" charset="0"/>
                        <a:ea typeface="+mn-ea"/>
                        <a:cs typeface="+mn-cs"/>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5336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Calibri" panose="020F0502020204030204" pitchFamily="34" charset="0"/>
                          <a:ea typeface="Calibri"/>
                          <a:cs typeface="Calibri" panose="020F0502020204030204" pitchFamily="34" charset="0"/>
                        </a:rPr>
                        <a:t>Revised recommendation after IRC review</a:t>
                      </a: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marL="0" marR="0" algn="just">
                        <a:spcBef>
                          <a:spcPts val="0"/>
                        </a:spcBef>
                        <a:spcAft>
                          <a:spcPts val="0"/>
                        </a:spcAft>
                      </a:pPr>
                      <a:endParaRPr lang="en-US" sz="1400" dirty="0">
                        <a:latin typeface="Calibri" panose="020F0502020204030204" pitchFamily="34" charset="0"/>
                        <a:ea typeface="Calibri"/>
                        <a:cs typeface="Calibri" panose="020F0502020204030204" pitchFamily="34" charset="0"/>
                      </a:endParaRPr>
                    </a:p>
                  </a:txBody>
                  <a:tcPr marL="57640" marR="5764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023977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96169" y="0"/>
            <a:ext cx="11995831"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C50C2466-0F7A-4535-BC11-7C6EF6096BBF}"/>
              </a:ext>
            </a:extLst>
          </p:cNvPr>
          <p:cNvSpPr/>
          <p:nvPr/>
        </p:nvSpPr>
        <p:spPr>
          <a:xfrm>
            <a:off x="651509" y="507601"/>
            <a:ext cx="8448947" cy="400110"/>
          </a:xfrm>
          <a:prstGeom prst="rect">
            <a:avLst/>
          </a:prstGeom>
        </p:spPr>
        <p:txBody>
          <a:bodyPr wrap="square">
            <a:spAutoFit/>
          </a:bodyPr>
          <a:lstStyle/>
          <a:p>
            <a:pPr>
              <a:defRPr/>
            </a:pPr>
            <a:r>
              <a:rPr lang="en-US" sz="2000" b="1" dirty="0">
                <a:solidFill>
                  <a:schemeClr val="accent1"/>
                </a:solidFill>
                <a:latin typeface="Biondi" pitchFamily="2" charset="0"/>
                <a:ea typeface="Calibri" pitchFamily="34" charset="0"/>
                <a:cs typeface="Calibri" panose="020F0502020204030204" pitchFamily="34" charset="0"/>
              </a:rPr>
              <a:t>Incident Review Committee Contractor Commitment Declaration: </a:t>
            </a:r>
          </a:p>
        </p:txBody>
      </p:sp>
      <p:sp>
        <p:nvSpPr>
          <p:cNvPr id="6" name="Rectangle 1">
            <a:extLst>
              <a:ext uri="{FF2B5EF4-FFF2-40B4-BE49-F238E27FC236}">
                <a16:creationId xmlns:a16="http://schemas.microsoft.com/office/drawing/2014/main" id="{23D05FC6-6F1F-4E40-9A64-43576335E96F}"/>
              </a:ext>
            </a:extLst>
          </p:cNvPr>
          <p:cNvSpPr>
            <a:spLocks noChangeArrowheads="1"/>
          </p:cNvSpPr>
          <p:nvPr/>
        </p:nvSpPr>
        <p:spPr bwMode="auto">
          <a:xfrm>
            <a:off x="651509" y="1289952"/>
            <a:ext cx="11157631" cy="4278094"/>
          </a:xfrm>
          <a:prstGeom prst="rect">
            <a:avLst/>
          </a:prstGeom>
          <a:noFill/>
          <a:ln w="9525">
            <a:noFill/>
            <a:miter lim="800000"/>
            <a:headEnd/>
            <a:tailEnd/>
          </a:ln>
          <a:effectLst/>
        </p:spPr>
        <p:txBody>
          <a:bodyPr wrap="square" anchor="ctr">
            <a:spAutoFit/>
          </a:bodyPr>
          <a:lstStyle/>
          <a:p>
            <a:pPr>
              <a:defRPr/>
            </a:pPr>
            <a:r>
              <a:rPr lang="en-US" sz="1600" dirty="0">
                <a:latin typeface="Calibri" panose="020F0502020204030204" pitchFamily="34" charset="0"/>
              </a:rPr>
              <a:t>I, Mr. …………………………….………………….                                    CEO, and </a:t>
            </a:r>
          </a:p>
          <a:p>
            <a:pPr>
              <a:defRPr/>
            </a:pPr>
            <a:endParaRPr lang="en-US" sz="1600" dirty="0">
              <a:latin typeface="Calibri" panose="020F0502020204030204" pitchFamily="34" charset="0"/>
            </a:endParaRPr>
          </a:p>
          <a:p>
            <a:pPr>
              <a:defRPr/>
            </a:pPr>
            <a:r>
              <a:rPr lang="en-US" sz="1600" dirty="0">
                <a:latin typeface="Calibri" panose="020F0502020204030204" pitchFamily="34" charset="0"/>
              </a:rPr>
              <a:t>I, Mr. ……………………………………………….                                     Operations Manager </a:t>
            </a:r>
          </a:p>
          <a:p>
            <a:pPr>
              <a:defRPr/>
            </a:pPr>
            <a:endParaRPr lang="en-US" sz="1600" dirty="0">
              <a:latin typeface="Calibri" panose="020F0502020204030204" pitchFamily="34" charset="0"/>
            </a:endParaRPr>
          </a:p>
          <a:p>
            <a:pPr>
              <a:defRPr/>
            </a:pPr>
            <a:r>
              <a:rPr lang="en-US" sz="1600" dirty="0">
                <a:latin typeface="Calibri" panose="020F0502020204030204" pitchFamily="34" charset="0"/>
              </a:rPr>
              <a:t>Of the Company: ………………………………….     </a:t>
            </a:r>
          </a:p>
          <a:p>
            <a:pPr>
              <a:defRPr/>
            </a:pPr>
            <a:endParaRPr lang="en-US" sz="1600" dirty="0">
              <a:latin typeface="Calibri" panose="020F0502020204030204" pitchFamily="34" charset="0"/>
            </a:endParaRPr>
          </a:p>
          <a:p>
            <a:pPr>
              <a:defRPr/>
            </a:pPr>
            <a:r>
              <a:rPr lang="en-US" sz="1600" dirty="0">
                <a:latin typeface="Calibri" panose="020F0502020204030204" pitchFamily="34" charset="0"/>
              </a:rPr>
              <a:t>        </a:t>
            </a:r>
          </a:p>
          <a:p>
            <a:pPr>
              <a:defRPr/>
            </a:pPr>
            <a:r>
              <a:rPr lang="en-US" sz="1600" dirty="0">
                <a:latin typeface="Calibri" panose="020F0502020204030204" pitchFamily="34" charset="0"/>
                <a:cs typeface="Calibri" panose="020F0502020204030204" pitchFamily="34" charset="0"/>
              </a:rPr>
              <a:t>We have signed below to demonstrate to PDO our commitment to personally conduct the necessary follow up to ensure the effective implementation of the agreed actions contained in the IRC endorsed investigation in all our units, and to demonstrate our personal leadership in implementing the necessary consequence management in case of re-occurring of similar incident.</a:t>
            </a:r>
          </a:p>
          <a:p>
            <a:pPr>
              <a:defRPr/>
            </a:pPr>
            <a:r>
              <a:rPr lang="en-US" sz="1600" dirty="0">
                <a:latin typeface="Calibri" panose="020F0502020204030204" pitchFamily="34" charset="0"/>
                <a:cs typeface="Calibri" panose="020F0502020204030204" pitchFamily="34" charset="0"/>
              </a:rPr>
              <a:t> </a:t>
            </a:r>
          </a:p>
          <a:p>
            <a:pPr>
              <a:defRPr/>
            </a:pPr>
            <a:r>
              <a:rPr lang="en-US" sz="1600" dirty="0">
                <a:latin typeface="Calibri" panose="020F0502020204030204" pitchFamily="34" charset="0"/>
                <a:cs typeface="Calibri" panose="020F0502020204030204" pitchFamily="34" charset="0"/>
              </a:rPr>
              <a:t>Moreover, we will disseminate the learning from this incident to all our workforce and our subcontractors. </a:t>
            </a:r>
          </a:p>
          <a:p>
            <a:pPr>
              <a:defRPr/>
            </a:pPr>
            <a:endParaRPr lang="en-US" sz="1600" dirty="0">
              <a:latin typeface="Calibri" panose="020F0502020204030204" pitchFamily="34" charset="0"/>
            </a:endParaRPr>
          </a:p>
          <a:p>
            <a:pPr>
              <a:defRPr/>
            </a:pPr>
            <a:r>
              <a:rPr lang="en-US" sz="1600" dirty="0">
                <a:latin typeface="Calibri" panose="020F0502020204030204" pitchFamily="34" charset="0"/>
              </a:rPr>
              <a:t>Mr. ……………………            Signature:…………………………  Date:………………..</a:t>
            </a:r>
          </a:p>
          <a:p>
            <a:pPr>
              <a:defRPr/>
            </a:pPr>
            <a:endParaRPr lang="en-US" sz="1600" dirty="0">
              <a:latin typeface="Calibri" panose="020F0502020204030204" pitchFamily="34" charset="0"/>
            </a:endParaRPr>
          </a:p>
          <a:p>
            <a:pPr>
              <a:defRPr/>
            </a:pPr>
            <a:r>
              <a:rPr lang="en-US" sz="1600" dirty="0">
                <a:latin typeface="Calibri" panose="020F0502020204030204" pitchFamily="34" charset="0"/>
              </a:rPr>
              <a:t>Mr. ……………………            Signature:…………………………  Date:………………..</a:t>
            </a:r>
          </a:p>
          <a:p>
            <a:pPr>
              <a:defRPr/>
            </a:pPr>
            <a:endParaRPr lang="en-US" sz="1600" dirty="0">
              <a:latin typeface="Calibri" panose="020F0502020204030204" pitchFamily="34" charset="0"/>
            </a:endParaRPr>
          </a:p>
        </p:txBody>
      </p:sp>
    </p:spTree>
    <p:extLst>
      <p:ext uri="{BB962C8B-B14F-4D97-AF65-F5344CB8AC3E}">
        <p14:creationId xmlns:p14="http://schemas.microsoft.com/office/powerpoint/2010/main" val="25269431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B8F5D341-9478-460E-8ACF-8E2BF1B80AC6}"/>
              </a:ext>
            </a:extLst>
          </p:cNvPr>
          <p:cNvSpPr txBox="1">
            <a:spLocks noChangeArrowheads="1"/>
          </p:cNvSpPr>
          <p:nvPr/>
        </p:nvSpPr>
        <p:spPr bwMode="auto">
          <a:xfrm>
            <a:off x="433680" y="1505411"/>
            <a:ext cx="7791263" cy="4285789"/>
          </a:xfrm>
          <a:prstGeom prst="rect">
            <a:avLst/>
          </a:prstGeom>
          <a:noFill/>
          <a:ln w="19050">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FF0000"/>
                </a:solidFill>
                <a:effectLst/>
                <a:uLnTx/>
                <a:uFillTx/>
                <a:latin typeface="Tahoma" pitchFamily="34" charset="0"/>
                <a:ea typeface="+mn-ea"/>
                <a:cs typeface="+mn-cs"/>
              </a:rPr>
              <a:t>What happened?</a:t>
            </a:r>
            <a:endParaRPr kumimoji="0" lang="en-US" sz="1600" b="0" i="0" u="none" strike="noStrike" kern="1200" cap="none" spc="0" normalizeH="0" baseline="0" noProof="0" dirty="0">
              <a:ln>
                <a:noFill/>
              </a:ln>
              <a:solidFill>
                <a:srgbClr val="FF0000"/>
              </a:solidFill>
              <a:effectLst/>
              <a:uLnTx/>
              <a:uFillTx/>
              <a:latin typeface="Tahoma"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Short description of what happened ( no Names of company or induvial)</a:t>
            </a: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altLang="zh-CN" sz="1600" b="1" i="0" u="none" strike="noStrike" kern="1200" cap="none" spc="0" normalizeH="0" baseline="0" noProof="0" dirty="0">
                <a:ln>
                  <a:noFill/>
                </a:ln>
                <a:solidFill>
                  <a:srgbClr val="0070C0"/>
                </a:solidFill>
                <a:effectLst/>
                <a:uLnTx/>
                <a:uFillTx/>
                <a:latin typeface="Tahoma" pitchFamily="34" charset="0"/>
                <a:ea typeface="宋体" panose="02010600030101010101" pitchFamily="2" charset="-122"/>
                <a:cs typeface="+mn-cs"/>
              </a:rPr>
              <a:t>Why it happened/Finding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rPr>
              <a:t>Direct immediate and underlying causes. Add essential information only with a direct link to incident</a:t>
            </a:r>
            <a:r>
              <a:rPr kumimoji="0" lang="en-US" sz="1600" b="0" i="0" u="none" strike="noStrike" kern="1200" cap="none" spc="0" normalizeH="0" baseline="0" noProof="0" dirty="0">
                <a:ln>
                  <a:noFill/>
                </a:ln>
                <a:solidFill>
                  <a:prstClr val="black">
                    <a:lumMod val="65000"/>
                    <a:lumOff val="35000"/>
                  </a:prstClr>
                </a:solidFill>
                <a:effectLst/>
                <a:uLnTx/>
                <a:uFillTx/>
                <a:latin typeface="Calibri" panose="020F0502020204030204"/>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1" i="0" u="none" strike="noStrike" kern="1200" cap="none" spc="0" normalizeH="0" baseline="0" noProof="0" dirty="0">
              <a:ln>
                <a:noFill/>
              </a:ln>
              <a:solidFill>
                <a:prstClr val="black"/>
              </a:solidFill>
              <a:effectLst/>
              <a:uLnTx/>
              <a:uFillTx/>
              <a:latin typeface="Tahoma" pitchFamily="34" charset="0"/>
              <a:ea typeface="宋体" panose="02010600030101010101" pitchFamily="2" charset="-122"/>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t>
            </a:r>
            <a:endPar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rPr>
              <a:t>….</a:t>
            </a:r>
          </a:p>
          <a:p>
            <a:pPr marL="0" marR="0" lvl="0" indent="0" algn="l" defTabSz="914400" rtl="0" eaLnBrk="1" fontAlgn="auto" latinLnBrk="0" hangingPunct="1">
              <a:lnSpc>
                <a:spcPct val="100000"/>
              </a:lnSpc>
              <a:spcBef>
                <a:spcPts val="0"/>
              </a:spcBef>
              <a:spcAft>
                <a:spcPts val="0"/>
              </a:spcAft>
              <a:buClrTx/>
              <a:buSzTx/>
              <a:tabLst/>
              <a:defRPr/>
            </a:pPr>
            <a:endParaRPr lang="en-US" sz="1200" dirty="0">
              <a:solidFill>
                <a:prstClr val="black"/>
              </a:solidFill>
              <a:latin typeface="Calibri" panose="020F0502020204030204" pitchFamily="34" charset="0"/>
              <a:cs typeface="Tahoma" pitchFamily="34" charset="0"/>
            </a:endParaRPr>
          </a:p>
          <a:p>
            <a:pPr marL="114300" indent="-114300" algn="just">
              <a:defRPr/>
            </a:pPr>
            <a:r>
              <a:rPr lang="en-US" sz="1600" b="1" dirty="0">
                <a:solidFill>
                  <a:srgbClr val="0070C0"/>
                </a:solidFill>
                <a:latin typeface="Tahoma" pitchFamily="34" charset="0"/>
                <a:ea typeface="宋体" panose="02010600030101010101" pitchFamily="2" charset="-122"/>
              </a:rPr>
              <a:t>Your learning from this incident..</a:t>
            </a:r>
          </a:p>
          <a:p>
            <a:pPr marL="114300" indent="-114300" algn="just">
              <a:defRPr/>
            </a:pPr>
            <a:endParaRPr lang="en-US" sz="300" dirty="0">
              <a:solidFill>
                <a:srgbClr val="000000"/>
              </a:solidFill>
              <a:latin typeface="Calibri" panose="020F0502020204030204" pitchFamily="34" charset="0"/>
            </a:endParaRPr>
          </a:p>
          <a:p>
            <a:pPr marL="114300" indent="-114300">
              <a:defRPr/>
            </a:pPr>
            <a:r>
              <a:rPr lang="en-US" sz="1050" dirty="0">
                <a:latin typeface="Calibri" panose="020F0502020204030204" pitchFamily="34" charset="0"/>
                <a:cs typeface="Tahoma" pitchFamily="34" charset="0"/>
              </a:rPr>
              <a:t>(This must solely relate to the people at risk of harm or people at risk of causing the harm)</a:t>
            </a:r>
            <a:endParaRPr lang="en-US" sz="1000" dirty="0">
              <a:solidFill>
                <a:srgbClr val="0000FF"/>
              </a:solidFill>
              <a:latin typeface="Calibri" panose="020F0502020204030204" pitchFamily="34" charset="0"/>
              <a:cs typeface="Tahoma" pitchFamily="34" charset="0"/>
            </a:endParaRPr>
          </a:p>
          <a:p>
            <a:pPr>
              <a:buFont typeface="Arial" pitchFamily="34" charset="0"/>
              <a:buChar char="•"/>
              <a:defRPr/>
            </a:pPr>
            <a:r>
              <a:rPr lang="en-US" sz="1100" dirty="0">
                <a:latin typeface="Calibri" panose="020F0502020204030204" pitchFamily="34" charset="0"/>
                <a:cs typeface="Tahoma" pitchFamily="34" charset="0"/>
              </a:rPr>
              <a:t>Learning points for them from the investigation</a:t>
            </a:r>
          </a:p>
          <a:p>
            <a:pPr>
              <a:defRPr/>
            </a:pPr>
            <a:endParaRPr lang="en-US" sz="1100" dirty="0">
              <a:latin typeface="Calibri" panose="020F0502020204030204" pitchFamily="34" charset="0"/>
              <a:cs typeface="Tahoma" pitchFamily="34" charset="0"/>
            </a:endParaRPr>
          </a:p>
          <a:p>
            <a:pPr>
              <a:buFont typeface="Arial" pitchFamily="34" charset="0"/>
              <a:buChar char="•"/>
              <a:defRPr/>
            </a:pPr>
            <a:r>
              <a:rPr lang="en-US" sz="1000" dirty="0">
                <a:latin typeface="Calibri" panose="020F0502020204030204" pitchFamily="34" charset="0"/>
                <a:cs typeface="Tahoma" pitchFamily="34" charset="0"/>
              </a:rPr>
              <a:t>…</a:t>
            </a:r>
            <a:endParaRPr lang="en-US" sz="1200" dirty="0">
              <a:latin typeface="Calibri" panose="020F0502020204030204" pitchFamily="34" charset="0"/>
              <a:cs typeface="Tahoma" pitchFamily="34" charset="0"/>
            </a:endParaRPr>
          </a:p>
          <a:p>
            <a:pPr>
              <a:buFont typeface="Arial" pitchFamily="34" charset="0"/>
              <a:buChar char="•"/>
              <a:defRPr/>
            </a:pPr>
            <a:r>
              <a:rPr lang="en-US" sz="1200" dirty="0">
                <a:latin typeface="Calibri" panose="020F0502020204030204" pitchFamily="34" charset="0"/>
                <a:cs typeface="Tahoma" pitchFamily="34" charset="0"/>
              </a:rPr>
              <a:t>….</a:t>
            </a:r>
          </a:p>
          <a:p>
            <a:pPr>
              <a:buFont typeface="Arial" pitchFamily="34" charset="0"/>
              <a:buChar char="•"/>
              <a:defRPr/>
            </a:pPr>
            <a:r>
              <a:rPr lang="en-US" sz="1200" dirty="0">
                <a:latin typeface="Calibri" panose="020F0502020204030204" pitchFamily="34" charset="0"/>
                <a:cs typeface="Tahoma" pitchFamily="34" charset="0"/>
              </a:rPr>
              <a:t>…</a:t>
            </a:r>
          </a:p>
          <a:p>
            <a:pPr marL="0" marR="0" lvl="0" indent="0" algn="l" defTabSz="914400" rtl="0" eaLnBrk="1" fontAlgn="auto" latinLnBrk="0" hangingPunct="1">
              <a:lnSpc>
                <a:spcPct val="100000"/>
              </a:lnSpc>
              <a:spcBef>
                <a:spcPts val="0"/>
              </a:spcBef>
              <a:spcAft>
                <a:spcPts val="0"/>
              </a:spcAft>
              <a:buClrTx/>
              <a:buSzTx/>
              <a:tabLst/>
              <a:defRPr/>
            </a:pPr>
            <a:endParaRPr kumimoji="0" lang="en-US" sz="1050" b="0" i="0" u="none" strike="noStrike" kern="1200" cap="none" spc="0" normalizeH="0" baseline="0" noProof="0" dirty="0">
              <a:ln>
                <a:noFill/>
              </a:ln>
              <a:solidFill>
                <a:prstClr val="black"/>
              </a:solidFill>
              <a:effectLst/>
              <a:uLnTx/>
              <a:uFillTx/>
              <a:latin typeface="Calibri" panose="020F0502020204030204" pitchFamily="34" charset="0"/>
              <a:ea typeface="+mn-ea"/>
              <a:cs typeface="Tahoma" pitchFamily="34" charset="0"/>
            </a:endParaRPr>
          </a:p>
        </p:txBody>
      </p:sp>
      <p:sp>
        <p:nvSpPr>
          <p:cNvPr id="7" name="Rectangle 6">
            <a:extLst>
              <a:ext uri="{FF2B5EF4-FFF2-40B4-BE49-F238E27FC236}">
                <a16:creationId xmlns:a16="http://schemas.microsoft.com/office/drawing/2014/main" id="{C9406DC3-6140-45AE-93A8-1D6947A73029}"/>
              </a:ext>
            </a:extLst>
          </p:cNvPr>
          <p:cNvSpPr/>
          <p:nvPr/>
        </p:nvSpPr>
        <p:spPr>
          <a:xfrm>
            <a:off x="8294647" y="1295352"/>
            <a:ext cx="3748669" cy="2286000"/>
          </a:xfrm>
          <a:prstGeom prst="rect">
            <a:avLst/>
          </a:prstGeom>
          <a:solidFill>
            <a:srgbClr val="C0000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what was done wrong</a:t>
            </a:r>
          </a:p>
        </p:txBody>
      </p:sp>
      <p:sp>
        <p:nvSpPr>
          <p:cNvPr id="8" name="Rectangle 7">
            <a:extLst>
              <a:ext uri="{FF2B5EF4-FFF2-40B4-BE49-F238E27FC236}">
                <a16:creationId xmlns:a16="http://schemas.microsoft.com/office/drawing/2014/main" id="{AA16C3A5-10F2-408B-9D18-ED534C5F017C}"/>
              </a:ext>
            </a:extLst>
          </p:cNvPr>
          <p:cNvSpPr/>
          <p:nvPr/>
        </p:nvSpPr>
        <p:spPr>
          <a:xfrm>
            <a:off x="8294647" y="3808612"/>
            <a:ext cx="3748668" cy="2286000"/>
          </a:xfrm>
          <a:prstGeom prst="rect">
            <a:avLst/>
          </a:prstGeom>
          <a:solidFill>
            <a:srgbClr val="00B050"/>
          </a:solidFill>
          <a:ln w="25400" cap="flat" cmpd="sng" algn="ctr">
            <a:solidFill>
              <a:srgbClr val="00CC99">
                <a:shade val="50000"/>
              </a:srgbClr>
            </a:solidFill>
            <a:prstDash val="solid"/>
          </a:ln>
          <a:effectLst/>
        </p:spPr>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0" cap="none" spc="0" normalizeH="0" baseline="0" noProof="0" dirty="0">
                <a:ln>
                  <a:noFill/>
                </a:ln>
                <a:solidFill>
                  <a:srgbClr val="FFFFFF"/>
                </a:solidFill>
                <a:effectLst/>
                <a:uLnTx/>
                <a:uFillTx/>
                <a:latin typeface="Calibri" panose="020F0502020204030204" pitchFamily="34" charset="0"/>
                <a:ea typeface="+mn-ea"/>
                <a:cs typeface="+mn-cs"/>
              </a:rPr>
              <a:t>Photo explaining how it should be done right</a:t>
            </a:r>
          </a:p>
        </p:txBody>
      </p:sp>
      <p:sp>
        <p:nvSpPr>
          <p:cNvPr id="9" name="Freeform 132">
            <a:extLst>
              <a:ext uri="{FF2B5EF4-FFF2-40B4-BE49-F238E27FC236}">
                <a16:creationId xmlns:a16="http://schemas.microsoft.com/office/drawing/2014/main" id="{A68310E0-CF63-4276-BC7B-52B36A6230C6}"/>
              </a:ext>
            </a:extLst>
          </p:cNvPr>
          <p:cNvSpPr>
            <a:spLocks/>
          </p:cNvSpPr>
          <p:nvPr/>
        </p:nvSpPr>
        <p:spPr bwMode="auto">
          <a:xfrm>
            <a:off x="11615849" y="5791200"/>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pSp>
        <p:nvGrpSpPr>
          <p:cNvPr id="10" name="Group 131">
            <a:extLst>
              <a:ext uri="{FF2B5EF4-FFF2-40B4-BE49-F238E27FC236}">
                <a16:creationId xmlns:a16="http://schemas.microsoft.com/office/drawing/2014/main" id="{AB7F76C3-B921-4139-99D6-E25E2E64024C}"/>
              </a:ext>
            </a:extLst>
          </p:cNvPr>
          <p:cNvGrpSpPr>
            <a:grpSpLocks/>
          </p:cNvGrpSpPr>
          <p:nvPr/>
        </p:nvGrpSpPr>
        <p:grpSpPr bwMode="auto">
          <a:xfrm>
            <a:off x="11629227" y="3256622"/>
            <a:ext cx="336550" cy="544513"/>
            <a:chOff x="3504" y="544"/>
            <a:chExt cx="2287" cy="1855"/>
          </a:xfrm>
        </p:grpSpPr>
        <p:sp>
          <p:nvSpPr>
            <p:cNvPr id="11" name="Line 129">
              <a:extLst>
                <a:ext uri="{FF2B5EF4-FFF2-40B4-BE49-F238E27FC236}">
                  <a16:creationId xmlns:a16="http://schemas.microsoft.com/office/drawing/2014/main" id="{7C9DB3BB-4C45-4E1C-8153-70932167E504}"/>
                </a:ext>
              </a:extLst>
            </p:cNvPr>
            <p:cNvSpPr>
              <a:spLocks noChangeShapeType="1"/>
            </p:cNvSpPr>
            <p:nvPr/>
          </p:nvSpPr>
          <p:spPr bwMode="auto">
            <a:xfrm>
              <a:off x="3504" y="568"/>
              <a:ext cx="2287" cy="1831"/>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
          <p:nvSpPr>
            <p:cNvPr id="12" name="Line 130">
              <a:extLst>
                <a:ext uri="{FF2B5EF4-FFF2-40B4-BE49-F238E27FC236}">
                  <a16:creationId xmlns:a16="http://schemas.microsoft.com/office/drawing/2014/main" id="{7E9AC540-A978-46C0-A6CF-A0428D4BD327}"/>
                </a:ext>
              </a:extLst>
            </p:cNvPr>
            <p:cNvSpPr>
              <a:spLocks noChangeShapeType="1"/>
            </p:cNvSpPr>
            <p:nvPr/>
          </p:nvSpPr>
          <p:spPr bwMode="auto">
            <a:xfrm flipV="1">
              <a:off x="3528" y="544"/>
              <a:ext cx="2144" cy="1807"/>
            </a:xfrm>
            <a:prstGeom prst="line">
              <a:avLst/>
            </a:prstGeom>
            <a:noFill/>
            <a:ln w="133350">
              <a:solidFill>
                <a:srgbClr val="FF0000"/>
              </a:solidFill>
              <a:round/>
              <a:headEnd/>
              <a:tailEnd/>
            </a:ln>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grpSp>
      <p:sp>
        <p:nvSpPr>
          <p:cNvPr id="13" name="Rectangle 8">
            <a:extLst>
              <a:ext uri="{FF2B5EF4-FFF2-40B4-BE49-F238E27FC236}">
                <a16:creationId xmlns:a16="http://schemas.microsoft.com/office/drawing/2014/main" id="{59D43B35-686F-4F9F-AEB7-36497BC783E8}"/>
              </a:ext>
            </a:extLst>
          </p:cNvPr>
          <p:cNvSpPr>
            <a:spLocks noChangeArrowheads="1"/>
          </p:cNvSpPr>
          <p:nvPr/>
        </p:nvSpPr>
        <p:spPr bwMode="auto">
          <a:xfrm>
            <a:off x="416361" y="630421"/>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00/00/0000</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LTI#00, HVL#00, HiPo#00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Drops and OHL</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a:t>
            </a:r>
            <a:r>
              <a:rPr lang="en-US" sz="1600" b="1" dirty="0">
                <a:solidFill>
                  <a:srgbClr val="4472C4"/>
                </a:solidFill>
                <a:latin typeface="Tahoma" pitchFamily="34" charset="0"/>
              </a:rPr>
              <a:t>  </a:t>
            </a:r>
            <a:r>
              <a:rPr lang="en-US" sz="1400" b="1" dirty="0">
                <a:solidFill>
                  <a:prstClr val="black"/>
                </a:solidFill>
                <a:latin typeface="Tahoma" pitchFamily="34" charset="0"/>
              </a:rPr>
              <a:t>Activity: </a:t>
            </a:r>
            <a:r>
              <a:rPr lang="en-US" sz="1200" b="1" dirty="0">
                <a:solidFill>
                  <a:schemeClr val="accent1"/>
                </a:solidFill>
                <a:latin typeface="Tahoma" pitchFamily="34" charset="0"/>
              </a:rPr>
              <a:t>….</a:t>
            </a:r>
            <a:r>
              <a:rPr lang="en-US" sz="1200" b="1" dirty="0">
                <a:solidFill>
                  <a:prstClr val="black"/>
                </a:solidFill>
                <a:latin typeface="Tahoma" pitchFamily="34" charset="0"/>
              </a:rPr>
              <a:t> </a:t>
            </a:r>
            <a:r>
              <a:rPr lang="en-US" sz="1600" b="1" dirty="0">
                <a:solidFill>
                  <a:srgbClr val="4472C4"/>
                </a:solidFill>
                <a:latin typeface="Tahoma" pitchFamily="34" charset="0"/>
              </a:rPr>
              <a:t>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
        <p:nvSpPr>
          <p:cNvPr id="14" name="Rectangle 13">
            <a:extLst>
              <a:ext uri="{FF2B5EF4-FFF2-40B4-BE49-F238E27FC236}">
                <a16:creationId xmlns:a16="http://schemas.microsoft.com/office/drawing/2014/main" id="{27AC772E-6015-4076-A0DC-005445BF4556}"/>
              </a:ext>
            </a:extLst>
          </p:cNvPr>
          <p:cNvSpPr/>
          <p:nvPr/>
        </p:nvSpPr>
        <p:spPr>
          <a:xfrm>
            <a:off x="416362" y="984640"/>
            <a:ext cx="6814756" cy="400110"/>
          </a:xfrm>
          <a:prstGeom prst="rect">
            <a:avLst/>
          </a:prstGeom>
          <a:solidFill>
            <a:srgbClr val="FFC000"/>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D38B3"/>
                </a:solidFill>
                <a:effectLst/>
                <a:uLnTx/>
                <a:uFillTx/>
                <a:latin typeface="Arial" panose="020B0604020202020204" pitchFamily="34" charset="0"/>
                <a:ea typeface="+mn-ea"/>
                <a:cs typeface="Arial" panose="020B0604020202020204" pitchFamily="34" charset="0"/>
              </a:rPr>
              <a:t>Target Audience: </a:t>
            </a:r>
            <a:r>
              <a:rPr kumimoji="0" lang="en-US" sz="1800" b="1" i="0" u="none" strike="noStrike" kern="1200" cap="none" spc="0" normalizeH="0" baseline="0" noProof="0" dirty="0">
                <a:ln>
                  <a:noFill/>
                </a:ln>
                <a:solidFill>
                  <a:srgbClr val="FF0000"/>
                </a:solidFill>
                <a:effectLst/>
                <a:uLnTx/>
                <a:uFillTx/>
                <a:latin typeface="Calibri" panose="020F0502020204030204"/>
                <a:ea typeface="+mn-ea"/>
              </a:rPr>
              <a:t>Drilling, Logistics, Operation &amp; Construction </a:t>
            </a:r>
            <a:endParaRPr kumimoji="0" lang="en-US" sz="1800" b="1" i="0" u="none" strike="noStrike" kern="1200" cap="none" spc="0" normalizeH="0" baseline="0" noProof="0" dirty="0">
              <a:ln>
                <a:noFill/>
              </a:ln>
              <a:solidFill>
                <a:srgbClr val="FF0000"/>
              </a:solidFill>
              <a:effectLst/>
              <a:uLnTx/>
              <a:uFillTx/>
              <a:latin typeface="Calibri Light" panose="020F0302020204030204"/>
              <a:ea typeface="+mn-ea"/>
              <a:cs typeface="Calibri" pitchFamily="34" charset="0"/>
            </a:endParaRPr>
          </a:p>
        </p:txBody>
      </p:sp>
      <p:sp>
        <p:nvSpPr>
          <p:cNvPr id="15" name="Title 1">
            <a:extLst>
              <a:ext uri="{FF2B5EF4-FFF2-40B4-BE49-F238E27FC236}">
                <a16:creationId xmlns:a16="http://schemas.microsoft.com/office/drawing/2014/main" id="{8C774F04-A5A4-4EBD-93B5-DF1F74CE87CA}"/>
              </a:ext>
            </a:extLst>
          </p:cNvPr>
          <p:cNvSpPr txBox="1">
            <a:spLocks/>
          </p:cNvSpPr>
          <p:nvPr/>
        </p:nvSpPr>
        <p:spPr>
          <a:xfrm>
            <a:off x="346509" y="0"/>
            <a:ext cx="11845491" cy="532596"/>
          </a:xfrm>
          <a:prstGeom prst="rect">
            <a:avLst/>
          </a:prstGeom>
          <a:solidFill>
            <a:srgbClr val="FFC91D"/>
          </a:solidFill>
        </p:spPr>
        <p:txBody>
          <a:bodyPr/>
          <a:lst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rgbClr val="00B050"/>
                </a:solidFill>
                <a:effectLst/>
                <a:uLnTx/>
                <a:uFillTx/>
                <a:latin typeface="Tahoma" panose="020B0604030504040204" pitchFamily="34" charset="0"/>
                <a:ea typeface="Tahoma" panose="020B0604030504040204" pitchFamily="34" charset="0"/>
                <a:cs typeface="Tahoma" panose="020B0604030504040204" pitchFamily="34" charset="0"/>
              </a:rPr>
              <a:t>PDO Second Alert</a:t>
            </a:r>
            <a:r>
              <a:rPr kumimoji="0" lang="en-US" sz="32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ahoma" panose="020B0604030504040204" pitchFamily="34" charset="0"/>
                <a:ea typeface="Tahoma" panose="020B0604030504040204" pitchFamily="34" charset="0"/>
                <a:cs typeface="Tahoma" panose="020B0604030504040204" pitchFamily="34" charset="0"/>
              </a:rPr>
              <a:t>     </a:t>
            </a:r>
          </a:p>
        </p:txBody>
      </p:sp>
      <p:sp>
        <p:nvSpPr>
          <p:cNvPr id="2" name="TextBox 1">
            <a:extLst>
              <a:ext uri="{FF2B5EF4-FFF2-40B4-BE49-F238E27FC236}">
                <a16:creationId xmlns:a16="http://schemas.microsoft.com/office/drawing/2014/main" id="{79534F91-FFF5-4BE2-969F-08BDA81C29D8}"/>
              </a:ext>
            </a:extLst>
          </p:cNvPr>
          <p:cNvSpPr txBox="1"/>
          <p:nvPr/>
        </p:nvSpPr>
        <p:spPr>
          <a:xfrm>
            <a:off x="433680" y="6094612"/>
            <a:ext cx="7512141" cy="338554"/>
          </a:xfrm>
          <a:prstGeom prst="rect">
            <a:avLst/>
          </a:prstGeom>
          <a:solidFill>
            <a:schemeClr val="accent1"/>
          </a:solidFill>
        </p:spPr>
        <p:txBody>
          <a:bodyPr wrap="square" rtlCol="0">
            <a:spAutoFit/>
          </a:bodyPr>
          <a:lstStyle/>
          <a:p>
            <a:pPr lvl="0" algn="ctr" fontAlgn="base">
              <a:spcBef>
                <a:spcPct val="0"/>
              </a:spcBef>
              <a:spcAft>
                <a:spcPct val="0"/>
              </a:spcAft>
            </a:pPr>
            <a:r>
              <a:rPr lang="en-US" sz="1600" b="1" dirty="0">
                <a:solidFill>
                  <a:srgbClr val="FFFF00"/>
                </a:solidFill>
                <a:latin typeface="Tahoma" pitchFamily="34" charset="0"/>
                <a:ea typeface="MS PGothic" pitchFamily="34" charset="-128"/>
              </a:rPr>
              <a:t>Strap line – should be the key (keep short and memorable )</a:t>
            </a:r>
          </a:p>
        </p:txBody>
      </p:sp>
    </p:spTree>
    <p:extLst>
      <p:ext uri="{BB962C8B-B14F-4D97-AF65-F5344CB8AC3E}">
        <p14:creationId xmlns:p14="http://schemas.microsoft.com/office/powerpoint/2010/main" val="1611345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6892"/>
            <a:ext cx="1201113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Management self audit </a:t>
            </a:r>
            <a:br>
              <a:rPr lang="en-GB" sz="2700" b="1" dirty="0">
                <a:solidFill>
                  <a:srgbClr val="00B050"/>
                </a:solidFill>
                <a:ea typeface="MS PGothic" pitchFamily="34" charset="-128"/>
              </a:rPr>
            </a:b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6" name="Rectangle 5">
            <a:extLst>
              <a:ext uri="{FF2B5EF4-FFF2-40B4-BE49-F238E27FC236}">
                <a16:creationId xmlns:a16="http://schemas.microsoft.com/office/drawing/2014/main" id="{2A4C66E9-CF65-4A0F-9A16-76B64C582F3A}"/>
              </a:ext>
            </a:extLst>
          </p:cNvPr>
          <p:cNvSpPr/>
          <p:nvPr/>
        </p:nvSpPr>
        <p:spPr>
          <a:xfrm>
            <a:off x="425605" y="1022338"/>
            <a:ext cx="10928195" cy="523220"/>
          </a:xfrm>
          <a:prstGeom prst="rect">
            <a:avLst/>
          </a:prstGeom>
        </p:spPr>
        <p:txBody>
          <a:bodyPr wrap="square">
            <a:spAutoFit/>
          </a:bodyPr>
          <a:lstStyle/>
          <a:p>
            <a:pPr marL="342900" indent="-342900">
              <a:defRPr/>
            </a:pPr>
            <a:r>
              <a:rPr lang="en-US" sz="1400" b="1" dirty="0">
                <a:solidFill>
                  <a:srgbClr val="FF0000"/>
                </a:solidFill>
                <a:latin typeface="Tahoma" pitchFamily="34" charset="0"/>
              </a:rPr>
              <a:t>As a learning from this incident and ensure continual improvement all contract managers must review their HSE risk management against the questions asked below        </a:t>
            </a:r>
          </a:p>
        </p:txBody>
      </p:sp>
      <p:sp>
        <p:nvSpPr>
          <p:cNvPr id="7" name="Rectangle 6">
            <a:extLst>
              <a:ext uri="{FF2B5EF4-FFF2-40B4-BE49-F238E27FC236}">
                <a16:creationId xmlns:a16="http://schemas.microsoft.com/office/drawing/2014/main" id="{4D883F2B-B3CE-4AB4-AB99-0AA90A5717A9}"/>
              </a:ext>
            </a:extLst>
          </p:cNvPr>
          <p:cNvSpPr/>
          <p:nvPr/>
        </p:nvSpPr>
        <p:spPr>
          <a:xfrm>
            <a:off x="609133" y="1680481"/>
            <a:ext cx="10928195" cy="3739485"/>
          </a:xfrm>
          <a:prstGeom prst="rect">
            <a:avLst/>
          </a:prstGeom>
        </p:spPr>
        <p:txBody>
          <a:bodyPr wrap="square">
            <a:spAutoFit/>
          </a:bodyPr>
          <a:lstStyle/>
          <a:p>
            <a:pPr marL="342900" indent="-342900">
              <a:defRPr/>
            </a:pPr>
            <a:r>
              <a:rPr lang="en-US" b="1" dirty="0">
                <a:latin typeface="Tahoma" pitchFamily="34" charset="0"/>
              </a:rPr>
              <a:t>Confirm the following:</a:t>
            </a:r>
            <a:endParaRPr lang="en-US" dirty="0">
              <a:latin typeface="Tahoma" pitchFamily="34" charset="0"/>
            </a:endParaRPr>
          </a:p>
          <a:p>
            <a:pPr marL="342900" indent="-342900">
              <a:defRPr/>
            </a:pPr>
            <a:endParaRPr lang="en-US" sz="1600" dirty="0">
              <a:solidFill>
                <a:srgbClr val="000000"/>
              </a:solidFill>
              <a:latin typeface="Calibri" panose="020F0502020204030204" pitchFamily="34" charset="0"/>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r>
              <a:rPr lang="en-US" sz="1600" dirty="0">
                <a:latin typeface="Calibri" panose="020F0502020204030204" pitchFamily="34" charset="0"/>
                <a:sym typeface="Wingdings" pitchFamily="2" charset="2"/>
              </a:rPr>
              <a:t>-</a:t>
            </a:r>
          </a:p>
          <a:p>
            <a:pPr marL="342900" indent="-342900">
              <a:buFont typeface="+mj-lt"/>
              <a:buAutoNum type="arabicPeriod"/>
              <a:defRPr/>
            </a:pPr>
            <a:r>
              <a:rPr lang="en-US" sz="1600" dirty="0">
                <a:latin typeface="Calibri" panose="020F0502020204030204" pitchFamily="34" charset="0"/>
                <a:sym typeface="Wingdings" pitchFamily="2" charset="2"/>
              </a:rPr>
              <a:t>-</a:t>
            </a:r>
          </a:p>
          <a:p>
            <a:pPr marL="342900" indent="-342900">
              <a:buFont typeface="+mj-lt"/>
              <a:buAutoNum type="arabicPeriod"/>
              <a:defRPr/>
            </a:pPr>
            <a:r>
              <a:rPr lang="en-US" sz="1600" dirty="0">
                <a:latin typeface="Calibri" panose="020F0502020204030204" pitchFamily="34" charset="0"/>
                <a:sym typeface="Wingdings" pitchFamily="2" charset="2"/>
              </a:rPr>
              <a:t>-</a:t>
            </a: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marL="342900" indent="-342900">
              <a:buFont typeface="+mj-lt"/>
              <a:buAutoNum type="arabicPeriod"/>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endParaRPr lang="en-US" sz="1600" dirty="0">
              <a:solidFill>
                <a:srgbClr val="0033CC"/>
              </a:solidFill>
              <a:latin typeface="Calibri" panose="020F0502020204030204" pitchFamily="34" charset="0"/>
              <a:sym typeface="Wingdings" pitchFamily="2" charset="2"/>
            </a:endParaRPr>
          </a:p>
          <a:p>
            <a:pPr>
              <a:defRPr/>
            </a:pPr>
            <a:r>
              <a:rPr lang="en-US" sz="1100" i="1" dirty="0">
                <a:solidFill>
                  <a:schemeClr val="accent1"/>
                </a:solidFill>
                <a:latin typeface="Calibri" panose="020F0502020204030204" pitchFamily="34" charset="0"/>
                <a:sym typeface="Wingdings" pitchFamily="2" charset="2"/>
              </a:rPr>
              <a:t>* If the answer is NO to any of the above questions please ensure you take action to correct this finding</a:t>
            </a:r>
            <a:endParaRPr lang="en-US" sz="1100" dirty="0">
              <a:solidFill>
                <a:schemeClr val="accent1"/>
              </a:solidFill>
              <a:latin typeface="Calibri" panose="020F0502020204030204" pitchFamily="34" charset="0"/>
              <a:sym typeface="Wingdings" pitchFamily="2" charset="2"/>
            </a:endParaRPr>
          </a:p>
        </p:txBody>
      </p:sp>
      <p:sp>
        <p:nvSpPr>
          <p:cNvPr id="8" name="Rectangle 8">
            <a:extLst>
              <a:ext uri="{FF2B5EF4-FFF2-40B4-BE49-F238E27FC236}">
                <a16:creationId xmlns:a16="http://schemas.microsoft.com/office/drawing/2014/main" id="{077E6F41-DA21-4551-B88B-AB540B6A07F9}"/>
              </a:ext>
            </a:extLst>
          </p:cNvPr>
          <p:cNvSpPr>
            <a:spLocks noChangeArrowheads="1"/>
          </p:cNvSpPr>
          <p:nvPr/>
        </p:nvSpPr>
        <p:spPr bwMode="auto">
          <a:xfrm>
            <a:off x="425605" y="565237"/>
            <a:ext cx="11626955" cy="338554"/>
          </a:xfrm>
          <a:prstGeom prst="rect">
            <a:avLst/>
          </a:prstGeom>
          <a:noFill/>
          <a:ln w="9525">
            <a:noFill/>
            <a:miter lim="800000"/>
            <a:headEnd/>
            <a:tailEnd/>
          </a:ln>
        </p:spPr>
        <p:txBody>
          <a:bodyPr wrap="square">
            <a:spAutoFit/>
          </a:bodyPr>
          <a:lstStyle/>
          <a:p>
            <a:pPr marL="114300" marR="0" lvl="0" indent="-114300" algn="just"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Tahoma" pitchFamily="34" charset="0"/>
                <a:ea typeface="+mn-ea"/>
                <a:cs typeface="+mn-cs"/>
              </a:rPr>
              <a:t>Date:</a:t>
            </a:r>
            <a:r>
              <a:rPr kumimoji="0" lang="en-GB" sz="1200" b="1" i="0" u="none" strike="noStrike" kern="1200" cap="none" spc="0" normalizeH="0" baseline="0" noProof="0" dirty="0">
                <a:ln>
                  <a:noFill/>
                </a:ln>
                <a:solidFill>
                  <a:srgbClr val="4472C4"/>
                </a:solidFill>
                <a:effectLst/>
                <a:uLnTx/>
                <a:uFillTx/>
                <a:latin typeface="Tahoma" pitchFamily="34" charset="0"/>
                <a:ea typeface="+mn-ea"/>
                <a:cs typeface="+mn-cs"/>
              </a:rPr>
              <a:t>00/00/0000</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Incident title: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LTI#00, HVL#00, HiPo#00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Pattern:</a:t>
            </a:r>
            <a:r>
              <a:rPr kumimoji="0" lang="en-US" sz="1200" b="1" i="0" u="none" strike="noStrike" kern="1200" cap="none" spc="0" normalizeH="0" baseline="0" noProof="0" dirty="0">
                <a:ln>
                  <a:noFill/>
                </a:ln>
                <a:solidFill>
                  <a:prstClr val="black"/>
                </a:solidFill>
                <a:effectLst/>
                <a:uLnTx/>
                <a:uFillTx/>
                <a:latin typeface="Tahoma" pitchFamily="34" charset="0"/>
                <a:ea typeface="+mn-ea"/>
                <a:cs typeface="+mn-cs"/>
              </a:rPr>
              <a:t> </a:t>
            </a:r>
            <a:r>
              <a:rPr kumimoji="0" lang="en-US" sz="1200" b="1" i="0" u="none" strike="noStrike" kern="1200" cap="none" spc="0" normalizeH="0" baseline="0" noProof="0" dirty="0">
                <a:ln>
                  <a:noFill/>
                </a:ln>
                <a:solidFill>
                  <a:srgbClr val="4472C4"/>
                </a:solidFill>
                <a:effectLst/>
                <a:uLnTx/>
                <a:uFillTx/>
                <a:latin typeface="Tahoma" pitchFamily="34" charset="0"/>
                <a:ea typeface="+mn-ea"/>
                <a:cs typeface="+mn-cs"/>
              </a:rPr>
              <a:t>MVI, Drops and OHL</a:t>
            </a:r>
            <a:r>
              <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rPr>
              <a:t>.  </a:t>
            </a:r>
            <a:r>
              <a:rPr kumimoji="0" lang="en-US" sz="1400" b="1" i="0" u="none" strike="noStrike" kern="1200" cap="none" spc="0" normalizeH="0" baseline="0" noProof="0" dirty="0">
                <a:ln>
                  <a:noFill/>
                </a:ln>
                <a:solidFill>
                  <a:prstClr val="black"/>
                </a:solidFill>
                <a:effectLst/>
                <a:uLnTx/>
                <a:uFillTx/>
                <a:latin typeface="Tahoma" pitchFamily="34" charset="0"/>
                <a:ea typeface="+mn-ea"/>
                <a:cs typeface="+mn-cs"/>
              </a:rPr>
              <a:t>Potential severity: </a:t>
            </a:r>
            <a:r>
              <a:rPr lang="en-US" sz="1200" b="1" dirty="0">
                <a:solidFill>
                  <a:srgbClr val="4472C4"/>
                </a:solidFill>
                <a:latin typeface="Tahoma" pitchFamily="34" charset="0"/>
              </a:rPr>
              <a:t>….</a:t>
            </a:r>
            <a:r>
              <a:rPr lang="en-US" sz="1600" b="1" dirty="0">
                <a:solidFill>
                  <a:srgbClr val="4472C4"/>
                </a:solidFill>
                <a:latin typeface="Tahoma" pitchFamily="34" charset="0"/>
              </a:rPr>
              <a:t>  </a:t>
            </a:r>
            <a:r>
              <a:rPr lang="en-US" sz="1400" b="1" dirty="0">
                <a:solidFill>
                  <a:prstClr val="black"/>
                </a:solidFill>
                <a:latin typeface="Tahoma" pitchFamily="34" charset="0"/>
              </a:rPr>
              <a:t>Activity: </a:t>
            </a:r>
            <a:r>
              <a:rPr lang="en-US" sz="1200" b="1" dirty="0">
                <a:solidFill>
                  <a:schemeClr val="accent1"/>
                </a:solidFill>
                <a:latin typeface="Tahoma" pitchFamily="34" charset="0"/>
              </a:rPr>
              <a:t>….</a:t>
            </a:r>
            <a:r>
              <a:rPr lang="en-US" sz="1200" b="1" dirty="0">
                <a:solidFill>
                  <a:prstClr val="black"/>
                </a:solidFill>
                <a:latin typeface="Tahoma" pitchFamily="34" charset="0"/>
              </a:rPr>
              <a:t> </a:t>
            </a:r>
            <a:r>
              <a:rPr lang="en-US" sz="1600" b="1" dirty="0">
                <a:solidFill>
                  <a:srgbClr val="4472C4"/>
                </a:solidFill>
                <a:latin typeface="Tahoma" pitchFamily="34" charset="0"/>
              </a:rPr>
              <a:t> </a:t>
            </a:r>
            <a:endParaRPr kumimoji="0" lang="en-US" sz="1600" b="1" i="0" u="none" strike="noStrike" kern="1200" cap="none" spc="0" normalizeH="0" baseline="0" noProof="0" dirty="0">
              <a:ln>
                <a:noFill/>
              </a:ln>
              <a:solidFill>
                <a:srgbClr val="4472C4"/>
              </a:solidFill>
              <a:effectLst/>
              <a:uLnTx/>
              <a:uFillTx/>
              <a:latin typeface="Tahoma" pitchFamily="34" charset="0"/>
              <a:ea typeface="+mn-ea"/>
              <a:cs typeface="+mn-cs"/>
            </a:endParaRPr>
          </a:p>
        </p:txBody>
      </p:sp>
    </p:spTree>
    <p:extLst>
      <p:ext uri="{BB962C8B-B14F-4D97-AF65-F5344CB8AC3E}">
        <p14:creationId xmlns:p14="http://schemas.microsoft.com/office/powerpoint/2010/main" val="25607175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41160" y="0"/>
            <a:ext cx="11950840"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6C577EC5-3D0A-4E58-BB7D-11190068CA47}"/>
              </a:ext>
            </a:extLst>
          </p:cNvPr>
          <p:cNvSpPr/>
          <p:nvPr/>
        </p:nvSpPr>
        <p:spPr>
          <a:xfrm>
            <a:off x="584321" y="597000"/>
            <a:ext cx="10053942" cy="424732"/>
          </a:xfrm>
          <a:prstGeom prst="rect">
            <a:avLst/>
          </a:prstGeom>
        </p:spPr>
        <p:txBody>
          <a:bodyPr wrap="square">
            <a:spAutoFit/>
          </a:bodyPr>
          <a:lstStyle/>
          <a:p>
            <a:pPr>
              <a:lnSpc>
                <a:spcPct val="90000"/>
              </a:lnSpc>
              <a:buFontTx/>
              <a:buNone/>
              <a:defRPr/>
            </a:pPr>
            <a:r>
              <a:rPr lang="en-US" b="1" dirty="0">
                <a:solidFill>
                  <a:schemeClr val="accent1"/>
                </a:solidFill>
                <a:latin typeface="Calibri" panose="020F0502020204030204" pitchFamily="34" charset="0"/>
                <a:cs typeface="Calibri" panose="020F0502020204030204" pitchFamily="34" charset="0"/>
              </a:rPr>
              <a:t>Directorate or MD IRC Minutes:</a:t>
            </a:r>
            <a:r>
              <a:rPr lang="en-US" b="1" dirty="0">
                <a:latin typeface="Calibri" panose="020F0502020204030204" pitchFamily="34" charset="0"/>
                <a:cs typeface="Calibri" panose="020F0502020204030204" pitchFamily="34" charset="0"/>
              </a:rPr>
              <a:t>		             </a:t>
            </a:r>
            <a:r>
              <a:rPr lang="en-US" b="1" dirty="0">
                <a:solidFill>
                  <a:schemeClr val="accent1"/>
                </a:solidFill>
                <a:latin typeface="Calibri" panose="020F0502020204030204" pitchFamily="34" charset="0"/>
                <a:cs typeface="Calibri" panose="020F0502020204030204" pitchFamily="34" charset="0"/>
              </a:rPr>
              <a:t>Date held</a:t>
            </a:r>
            <a:r>
              <a:rPr lang="en-US" sz="2400" b="1" dirty="0">
                <a:solidFill>
                  <a:schemeClr val="accent1"/>
                </a:solidFill>
                <a:latin typeface="Calibri" panose="020F0502020204030204" pitchFamily="34" charset="0"/>
                <a:cs typeface="Calibri" panose="020F0502020204030204" pitchFamily="34" charset="0"/>
              </a:rPr>
              <a:t>: </a:t>
            </a:r>
          </a:p>
        </p:txBody>
      </p:sp>
      <p:sp>
        <p:nvSpPr>
          <p:cNvPr id="4" name="Rectangle 3">
            <a:extLst>
              <a:ext uri="{FF2B5EF4-FFF2-40B4-BE49-F238E27FC236}">
                <a16:creationId xmlns:a16="http://schemas.microsoft.com/office/drawing/2014/main" id="{80F268E5-003D-47D9-9C94-67453DE94FE5}"/>
              </a:ext>
            </a:extLst>
          </p:cNvPr>
          <p:cNvSpPr/>
          <p:nvPr/>
        </p:nvSpPr>
        <p:spPr>
          <a:xfrm>
            <a:off x="584321" y="1027528"/>
            <a:ext cx="10053942" cy="646331"/>
          </a:xfrm>
          <a:prstGeom prst="rect">
            <a:avLst/>
          </a:prstGeom>
        </p:spPr>
        <p:txBody>
          <a:bodyPr wrap="square">
            <a:spAutoFit/>
          </a:bodyPr>
          <a:lstStyle/>
          <a:p>
            <a:pPr>
              <a:defRPr/>
            </a:pPr>
            <a:r>
              <a:rPr lang="en-US" b="1" dirty="0">
                <a:latin typeface="Calibri" panose="020F0502020204030204" pitchFamily="34" charset="0"/>
                <a:ea typeface="Calibri" pitchFamily="34" charset="0"/>
                <a:cs typeface="Calibri" panose="020F0502020204030204" pitchFamily="34" charset="0"/>
              </a:rPr>
              <a:t>Directorate/dept:</a:t>
            </a:r>
          </a:p>
          <a:p>
            <a:pPr>
              <a:defRPr/>
            </a:pPr>
            <a:r>
              <a:rPr lang="en-US" b="1" dirty="0">
                <a:latin typeface="Calibri" panose="020F0502020204030204" pitchFamily="34" charset="0"/>
                <a:ea typeface="Calibri" pitchFamily="34" charset="0"/>
                <a:cs typeface="Calibri" panose="020F0502020204030204" pitchFamily="34" charset="0"/>
              </a:rPr>
              <a:t>Identity of minute taker: </a:t>
            </a:r>
            <a:r>
              <a:rPr lang="en-US" dirty="0">
                <a:latin typeface="Calibri" panose="020F0502020204030204" pitchFamily="34" charset="0"/>
                <a:ea typeface="Calibri" pitchFamily="34" charset="0"/>
                <a:cs typeface="Calibri" panose="020F0502020204030204" pitchFamily="34" charset="0"/>
              </a:rPr>
              <a:t>Name/Ref Ind:</a:t>
            </a:r>
          </a:p>
        </p:txBody>
      </p:sp>
      <p:graphicFrame>
        <p:nvGraphicFramePr>
          <p:cNvPr id="6" name="Table 5">
            <a:extLst>
              <a:ext uri="{FF2B5EF4-FFF2-40B4-BE49-F238E27FC236}">
                <a16:creationId xmlns:a16="http://schemas.microsoft.com/office/drawing/2014/main" id="{8FB65E2F-8927-4B16-AB22-B3A9B0BAD1CA}"/>
              </a:ext>
            </a:extLst>
          </p:cNvPr>
          <p:cNvGraphicFramePr>
            <a:graphicFrameLocks noGrp="1"/>
          </p:cNvGraphicFramePr>
          <p:nvPr>
            <p:extLst>
              <p:ext uri="{D42A27DB-BD31-4B8C-83A1-F6EECF244321}">
                <p14:modId xmlns:p14="http://schemas.microsoft.com/office/powerpoint/2010/main" val="2390421660"/>
              </p:ext>
            </p:extLst>
          </p:nvPr>
        </p:nvGraphicFramePr>
        <p:xfrm>
          <a:off x="584321" y="1779298"/>
          <a:ext cx="10957191" cy="4052824"/>
        </p:xfrm>
        <a:graphic>
          <a:graphicData uri="http://schemas.openxmlformats.org/drawingml/2006/table">
            <a:tbl>
              <a:tblPr/>
              <a:tblGrid>
                <a:gridCol w="785959">
                  <a:extLst>
                    <a:ext uri="{9D8B030D-6E8A-4147-A177-3AD203B41FA5}">
                      <a16:colId xmlns:a16="http://schemas.microsoft.com/office/drawing/2014/main" val="20000"/>
                    </a:ext>
                  </a:extLst>
                </a:gridCol>
                <a:gridCol w="7782534">
                  <a:extLst>
                    <a:ext uri="{9D8B030D-6E8A-4147-A177-3AD203B41FA5}">
                      <a16:colId xmlns:a16="http://schemas.microsoft.com/office/drawing/2014/main" val="20001"/>
                    </a:ext>
                  </a:extLst>
                </a:gridCol>
                <a:gridCol w="1232877">
                  <a:extLst>
                    <a:ext uri="{9D8B030D-6E8A-4147-A177-3AD203B41FA5}">
                      <a16:colId xmlns:a16="http://schemas.microsoft.com/office/drawing/2014/main" val="20002"/>
                    </a:ext>
                  </a:extLst>
                </a:gridCol>
                <a:gridCol w="1155821">
                  <a:extLst>
                    <a:ext uri="{9D8B030D-6E8A-4147-A177-3AD203B41FA5}">
                      <a16:colId xmlns:a16="http://schemas.microsoft.com/office/drawing/2014/main" val="20003"/>
                    </a:ext>
                  </a:extLst>
                </a:gridCol>
              </a:tblGrid>
              <a:tr h="237393">
                <a:tc>
                  <a:txBody>
                    <a:bodyPr/>
                    <a:lstStyle/>
                    <a:p>
                      <a:pPr marL="0" marR="0" algn="ctr">
                        <a:lnSpc>
                          <a:spcPct val="115000"/>
                        </a:lnSpc>
                        <a:spcBef>
                          <a:spcPts val="0"/>
                        </a:spcBef>
                        <a:spcAft>
                          <a:spcPts val="0"/>
                        </a:spcAft>
                      </a:pPr>
                      <a:r>
                        <a:rPr lang="en-US" sz="1600" b="1" dirty="0">
                          <a:solidFill>
                            <a:schemeClr val="tx1"/>
                          </a:solidFill>
                          <a:latin typeface="Calibri" panose="020F0502020204030204" pitchFamily="34" charset="0"/>
                          <a:ea typeface="Calibri"/>
                          <a:cs typeface="Calibri" panose="020F0502020204030204" pitchFamily="34" charset="0"/>
                        </a:rPr>
                        <a:t>Item N</a:t>
                      </a:r>
                      <a:r>
                        <a:rPr lang="en-US" sz="1600" b="1" baseline="30000" dirty="0">
                          <a:solidFill>
                            <a:schemeClr val="tx1"/>
                          </a:solidFill>
                          <a:latin typeface="Calibri" panose="020F0502020204030204" pitchFamily="34" charset="0"/>
                          <a:ea typeface="Calibri"/>
                          <a:cs typeface="Calibri" panose="020F0502020204030204" pitchFamily="34" charset="0"/>
                        </a:rPr>
                        <a:t>o</a:t>
                      </a:r>
                      <a:endParaRPr lang="en-US" sz="1600" dirty="0">
                        <a:solidFill>
                          <a:schemeClr val="tx1"/>
                        </a:solidFill>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chemeClr val="tx1"/>
                          </a:solidFill>
                          <a:latin typeface="Calibri" panose="020F0502020204030204" pitchFamily="34" charset="0"/>
                          <a:ea typeface="Calibri"/>
                          <a:cs typeface="Calibri" panose="020F0502020204030204" pitchFamily="34" charset="0"/>
                        </a:rPr>
                        <a:t>Action </a:t>
                      </a:r>
                      <a:endParaRPr lang="en-US" sz="1600" dirty="0">
                        <a:solidFill>
                          <a:schemeClr val="tx1"/>
                        </a:solidFill>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chemeClr val="tx1"/>
                          </a:solidFill>
                          <a:latin typeface="Calibri" panose="020F0502020204030204" pitchFamily="34" charset="0"/>
                          <a:ea typeface="Calibri"/>
                          <a:cs typeface="Calibri" panose="020F0502020204030204" pitchFamily="34" charset="0"/>
                        </a:rPr>
                        <a:t>Action party </a:t>
                      </a:r>
                      <a:endParaRPr lang="en-US" sz="1600" dirty="0">
                        <a:solidFill>
                          <a:schemeClr val="tx1"/>
                        </a:solidFill>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lnSpc>
                          <a:spcPct val="115000"/>
                        </a:lnSpc>
                        <a:spcBef>
                          <a:spcPts val="0"/>
                        </a:spcBef>
                        <a:spcAft>
                          <a:spcPts val="0"/>
                        </a:spcAft>
                      </a:pPr>
                      <a:r>
                        <a:rPr lang="en-US" sz="1600" b="1" dirty="0">
                          <a:solidFill>
                            <a:schemeClr val="tx1"/>
                          </a:solidFill>
                          <a:latin typeface="Calibri" panose="020F0502020204030204" pitchFamily="34" charset="0"/>
                          <a:ea typeface="Calibri"/>
                          <a:cs typeface="Calibri" panose="020F0502020204030204" pitchFamily="34" charset="0"/>
                        </a:rPr>
                        <a:t>Target date </a:t>
                      </a:r>
                      <a:endParaRPr lang="en-US" sz="1600" dirty="0">
                        <a:solidFill>
                          <a:schemeClr val="tx1"/>
                        </a:solidFill>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extLst>
                  <a:ext uri="{0D108BD9-81ED-4DB2-BD59-A6C34878D82A}">
                    <a16:rowId xmlns:a16="http://schemas.microsoft.com/office/drawing/2014/main" val="10000"/>
                  </a:ext>
                </a:extLst>
              </a:tr>
              <a:tr h="527409">
                <a:tc>
                  <a:txBody>
                    <a:bodyPr/>
                    <a:lstStyle/>
                    <a:p>
                      <a:pPr marL="0" marR="0" algn="ctr">
                        <a:lnSpc>
                          <a:spcPct val="115000"/>
                        </a:lnSpc>
                        <a:spcBef>
                          <a:spcPts val="0"/>
                        </a:spcBef>
                        <a:spcAft>
                          <a:spcPts val="0"/>
                        </a:spcAft>
                      </a:pPr>
                      <a:r>
                        <a:rPr lang="en-US" sz="1400" b="1" dirty="0">
                          <a:latin typeface="Calibri" panose="020F0502020204030204" pitchFamily="34" charset="0"/>
                          <a:ea typeface="Calibri"/>
                          <a:cs typeface="Calibri" panose="020F0502020204030204" pitchFamily="34" charset="0"/>
                        </a:rPr>
                        <a:t>1</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7409">
                <a:tc>
                  <a:txBody>
                    <a:bodyPr/>
                    <a:lstStyle/>
                    <a:p>
                      <a:pPr marL="0" marR="0" algn="ctr">
                        <a:lnSpc>
                          <a:spcPct val="115000"/>
                        </a:lnSpc>
                        <a:spcBef>
                          <a:spcPts val="0"/>
                        </a:spcBef>
                        <a:spcAft>
                          <a:spcPts val="0"/>
                        </a:spcAft>
                      </a:pPr>
                      <a:r>
                        <a:rPr lang="en-US" sz="1400" b="1" dirty="0">
                          <a:latin typeface="Calibri" panose="020F0502020204030204" pitchFamily="34" charset="0"/>
                          <a:ea typeface="Calibri"/>
                          <a:cs typeface="Calibri" panose="020F0502020204030204" pitchFamily="34" charset="0"/>
                        </a:rPr>
                        <a:t>2</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7409">
                <a:tc>
                  <a:txBody>
                    <a:bodyPr/>
                    <a:lstStyle/>
                    <a:p>
                      <a:pPr marL="0" marR="0" algn="ctr">
                        <a:lnSpc>
                          <a:spcPct val="115000"/>
                        </a:lnSpc>
                        <a:spcBef>
                          <a:spcPts val="0"/>
                        </a:spcBef>
                        <a:spcAft>
                          <a:spcPts val="0"/>
                        </a:spcAft>
                      </a:pPr>
                      <a:r>
                        <a:rPr lang="en-US" sz="1400" b="1" dirty="0">
                          <a:latin typeface="Calibri" panose="020F0502020204030204" pitchFamily="34" charset="0"/>
                          <a:ea typeface="Calibri"/>
                          <a:cs typeface="Calibri" panose="020F0502020204030204" pitchFamily="34" charset="0"/>
                        </a:rPr>
                        <a:t>3</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527409">
                <a:tc>
                  <a:txBody>
                    <a:bodyPr/>
                    <a:lstStyle/>
                    <a:p>
                      <a:pPr marL="0" marR="0" algn="ctr">
                        <a:lnSpc>
                          <a:spcPct val="115000"/>
                        </a:lnSpc>
                        <a:spcBef>
                          <a:spcPts val="0"/>
                        </a:spcBef>
                        <a:spcAft>
                          <a:spcPts val="0"/>
                        </a:spcAft>
                      </a:pPr>
                      <a:r>
                        <a:rPr lang="en-US" sz="1400" b="1" dirty="0">
                          <a:latin typeface="Calibri" panose="020F0502020204030204" pitchFamily="34" charset="0"/>
                          <a:ea typeface="Calibri"/>
                          <a:cs typeface="Calibri" panose="020F0502020204030204" pitchFamily="34" charset="0"/>
                        </a:rPr>
                        <a:t>4</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27409">
                <a:tc>
                  <a:txBody>
                    <a:bodyPr/>
                    <a:lstStyle/>
                    <a:p>
                      <a:pPr marL="0" marR="0" algn="ctr">
                        <a:lnSpc>
                          <a:spcPct val="115000"/>
                        </a:lnSpc>
                        <a:spcBef>
                          <a:spcPts val="0"/>
                        </a:spcBef>
                        <a:spcAft>
                          <a:spcPts val="0"/>
                        </a:spcAft>
                      </a:pPr>
                      <a:r>
                        <a:rPr lang="en-US" sz="1400" b="1" dirty="0">
                          <a:latin typeface="Calibri" panose="020F0502020204030204" pitchFamily="34" charset="0"/>
                          <a:ea typeface="Calibri"/>
                          <a:cs typeface="Calibri" panose="020F0502020204030204" pitchFamily="34" charset="0"/>
                        </a:rPr>
                        <a:t>5</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527409">
                <a:tc>
                  <a:txBody>
                    <a:bodyPr/>
                    <a:lstStyle/>
                    <a:p>
                      <a:pPr marL="0" marR="0" algn="ctr">
                        <a:lnSpc>
                          <a:spcPct val="115000"/>
                        </a:lnSpc>
                        <a:spcBef>
                          <a:spcPts val="0"/>
                        </a:spcBef>
                        <a:spcAft>
                          <a:spcPts val="0"/>
                        </a:spcAft>
                      </a:pPr>
                      <a:r>
                        <a:rPr lang="en-US" sz="1400" b="1" dirty="0">
                          <a:latin typeface="Calibri" panose="020F0502020204030204" pitchFamily="34" charset="0"/>
                          <a:ea typeface="Calibri"/>
                          <a:cs typeface="Calibri" panose="020F0502020204030204" pitchFamily="34" charset="0"/>
                        </a:rPr>
                        <a:t>6</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527409">
                <a:tc>
                  <a:txBody>
                    <a:bodyPr/>
                    <a:lstStyle/>
                    <a:p>
                      <a:pPr marL="0" marR="0" algn="ctr">
                        <a:lnSpc>
                          <a:spcPct val="115000"/>
                        </a:lnSpc>
                        <a:spcBef>
                          <a:spcPts val="0"/>
                        </a:spcBef>
                        <a:spcAft>
                          <a:spcPts val="0"/>
                        </a:spcAft>
                      </a:pPr>
                      <a:r>
                        <a:rPr lang="en-US" sz="1400" b="1" dirty="0">
                          <a:latin typeface="Calibri" panose="020F0502020204030204" pitchFamily="34" charset="0"/>
                          <a:ea typeface="Calibri"/>
                          <a:cs typeface="Calibri" panose="020F0502020204030204" pitchFamily="34" charset="0"/>
                        </a:rPr>
                        <a:t>7</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05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044581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61257" y="0"/>
            <a:ext cx="11930743"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49ABEDE6-39B8-435B-9ED3-B62B1E441E47}"/>
              </a:ext>
            </a:extLst>
          </p:cNvPr>
          <p:cNvSpPr/>
          <p:nvPr/>
        </p:nvSpPr>
        <p:spPr>
          <a:xfrm>
            <a:off x="494666" y="591917"/>
            <a:ext cx="4208075" cy="400110"/>
          </a:xfrm>
          <a:prstGeom prst="rect">
            <a:avLst/>
          </a:prstGeom>
        </p:spPr>
        <p:txBody>
          <a:bodyPr wrap="none">
            <a:spAutoFit/>
          </a:bodyPr>
          <a:lstStyle/>
          <a:p>
            <a:pPr>
              <a:spcBef>
                <a:spcPct val="50000"/>
              </a:spcBef>
            </a:pPr>
            <a:r>
              <a:rPr lang="en-GB" sz="2000" b="1" dirty="0">
                <a:latin typeface="Calibri" panose="020F0502020204030204" pitchFamily="34" charset="0"/>
                <a:cs typeface="Calibri" panose="020F0502020204030204" pitchFamily="34" charset="0"/>
              </a:rPr>
              <a:t>Supplementary investigation findings:</a:t>
            </a:r>
          </a:p>
        </p:txBody>
      </p:sp>
      <p:sp>
        <p:nvSpPr>
          <p:cNvPr id="4" name="Rectangle 3">
            <a:extLst>
              <a:ext uri="{FF2B5EF4-FFF2-40B4-BE49-F238E27FC236}">
                <a16:creationId xmlns:a16="http://schemas.microsoft.com/office/drawing/2014/main" id="{732BCCD8-30B6-41D6-A261-C084443AE6AB}"/>
              </a:ext>
            </a:extLst>
          </p:cNvPr>
          <p:cNvSpPr/>
          <p:nvPr/>
        </p:nvSpPr>
        <p:spPr>
          <a:xfrm>
            <a:off x="494666" y="977287"/>
            <a:ext cx="11281022" cy="4401205"/>
          </a:xfrm>
          <a:prstGeom prst="rect">
            <a:avLst/>
          </a:prstGeom>
        </p:spPr>
        <p:txBody>
          <a:bodyPr wrap="square">
            <a:spAutoFit/>
          </a:bodyPr>
          <a:lstStyle/>
          <a:p>
            <a:pPr>
              <a:defRPr/>
            </a:pPr>
            <a:r>
              <a:rPr lang="en-US" sz="1600" dirty="0">
                <a:solidFill>
                  <a:srgbClr val="FF0000"/>
                </a:solidFill>
                <a:latin typeface="Calibri" panose="020F0502020204030204" pitchFamily="34" charset="0"/>
              </a:rPr>
              <a:t>The findings are points to note but were not causational in the incident</a:t>
            </a:r>
          </a:p>
          <a:p>
            <a:pPr>
              <a:defRPr/>
            </a:pPr>
            <a:endParaRPr lang="en-US" sz="1600" dirty="0">
              <a:solidFill>
                <a:schemeClr val="accent2">
                  <a:lumMod val="60000"/>
                  <a:lumOff val="40000"/>
                </a:schemeClr>
              </a:solidFill>
              <a:latin typeface="Calibri" panose="020F0502020204030204" pitchFamily="34" charset="0"/>
            </a:endParaRPr>
          </a:p>
          <a:p>
            <a:pPr marL="342900" indent="-342900">
              <a:buFont typeface="+mj-lt"/>
              <a:buAutoNum type="arabicPeriod"/>
              <a:defRPr/>
            </a:pPr>
            <a:r>
              <a:rPr lang="en-US" dirty="0">
                <a:latin typeface="Calibri" panose="020F0502020204030204" pitchFamily="34" charset="0"/>
              </a:rPr>
              <a:t>Non causational findings to the incident but worth to address</a:t>
            </a:r>
          </a:p>
          <a:p>
            <a:pPr marL="800100" lvl="1" indent="-342900">
              <a:defRPr/>
            </a:pPr>
            <a:r>
              <a:rPr lang="en-US" sz="1400" dirty="0">
                <a:solidFill>
                  <a:schemeClr val="accent1"/>
                </a:solidFill>
                <a:latin typeface="Calibri" panose="020F0502020204030204" pitchFamily="34" charset="0"/>
              </a:rPr>
              <a:t>Did you identify something important that is worthy of note </a:t>
            </a:r>
          </a:p>
          <a:p>
            <a:pPr marL="342900" indent="-342900">
              <a:buFont typeface="+mj-lt"/>
              <a:buAutoNum type="arabicPeriod"/>
              <a:defRPr/>
            </a:pPr>
            <a:r>
              <a:rPr lang="en-US" dirty="0">
                <a:latin typeface="Calibri" panose="020F0502020204030204" pitchFamily="34" charset="0"/>
              </a:rPr>
              <a:t>People, </a:t>
            </a:r>
          </a:p>
          <a:p>
            <a:pPr marL="800100" lvl="1" indent="-342900">
              <a:defRPr/>
            </a:pPr>
            <a:r>
              <a:rPr lang="en-US" sz="1400" dirty="0">
                <a:solidFill>
                  <a:schemeClr val="accent1"/>
                </a:solidFill>
                <a:latin typeface="Calibri" panose="020F0502020204030204" pitchFamily="34" charset="0"/>
              </a:rPr>
              <a:t>training, age, experience, nationality, medical conditions, disciplinary record </a:t>
            </a:r>
            <a:r>
              <a:rPr lang="en-US" sz="1400" dirty="0" err="1">
                <a:solidFill>
                  <a:schemeClr val="accent1"/>
                </a:solidFill>
                <a:latin typeface="Calibri" panose="020F0502020204030204" pitchFamily="34" charset="0"/>
              </a:rPr>
              <a:t>etc</a:t>
            </a:r>
            <a:r>
              <a:rPr lang="en-US" sz="1400" dirty="0">
                <a:solidFill>
                  <a:schemeClr val="accent1"/>
                </a:solidFill>
                <a:latin typeface="Calibri" panose="020F0502020204030204" pitchFamily="34" charset="0"/>
              </a:rPr>
              <a:t> </a:t>
            </a:r>
            <a:r>
              <a:rPr lang="en-US" sz="1400" dirty="0">
                <a:solidFill>
                  <a:srgbClr val="FF0000"/>
                </a:solidFill>
                <a:latin typeface="Calibri" panose="020F0502020204030204" pitchFamily="34" charset="0"/>
              </a:rPr>
              <a:t>should be in the form of a table with dates completed</a:t>
            </a:r>
          </a:p>
          <a:p>
            <a:pPr marL="342900" indent="-342900">
              <a:buFont typeface="+mj-lt"/>
              <a:buAutoNum type="arabicPeriod"/>
              <a:defRPr/>
            </a:pPr>
            <a:r>
              <a:rPr lang="en-US" dirty="0">
                <a:latin typeface="Calibri" panose="020F0502020204030204" pitchFamily="34" charset="0"/>
              </a:rPr>
              <a:t>Equipment, </a:t>
            </a:r>
          </a:p>
          <a:p>
            <a:pPr marL="800100" lvl="1" indent="-342900">
              <a:defRPr/>
            </a:pPr>
            <a:r>
              <a:rPr lang="en-US" sz="1400" dirty="0">
                <a:solidFill>
                  <a:schemeClr val="accent1"/>
                </a:solidFill>
                <a:latin typeface="Calibri" panose="020F0502020204030204" pitchFamily="34" charset="0"/>
              </a:rPr>
              <a:t>type, serial number, maintenance, inspection, failings, appropriate for use </a:t>
            </a:r>
            <a:r>
              <a:rPr lang="en-US" sz="1400" dirty="0" err="1">
                <a:solidFill>
                  <a:schemeClr val="accent1"/>
                </a:solidFill>
                <a:latin typeface="Calibri" panose="020F0502020204030204" pitchFamily="34" charset="0"/>
              </a:rPr>
              <a:t>etc</a:t>
            </a:r>
            <a:r>
              <a:rPr lang="en-US" sz="1400" dirty="0">
                <a:solidFill>
                  <a:schemeClr val="accent1"/>
                </a:solidFill>
                <a:latin typeface="Calibri" panose="020F0502020204030204" pitchFamily="34" charset="0"/>
              </a:rPr>
              <a:t> </a:t>
            </a:r>
            <a:r>
              <a:rPr lang="en-US" sz="1400" dirty="0">
                <a:solidFill>
                  <a:srgbClr val="FF0000"/>
                </a:solidFill>
                <a:latin typeface="Calibri" panose="020F0502020204030204" pitchFamily="34" charset="0"/>
              </a:rPr>
              <a:t>should be in the form of a table with dates completed</a:t>
            </a:r>
          </a:p>
          <a:p>
            <a:pPr marL="342900" indent="-342900">
              <a:buFont typeface="+mj-lt"/>
              <a:buAutoNum type="arabicPeriod"/>
              <a:defRPr/>
            </a:pPr>
            <a:r>
              <a:rPr lang="en-US" dirty="0">
                <a:latin typeface="Calibri" panose="020F0502020204030204" pitchFamily="34" charset="0"/>
              </a:rPr>
              <a:t>Operational management ,</a:t>
            </a:r>
          </a:p>
          <a:p>
            <a:pPr marL="800100" lvl="1" indent="-342900">
              <a:defRPr/>
            </a:pPr>
            <a:r>
              <a:rPr lang="en-US" sz="1400" dirty="0">
                <a:solidFill>
                  <a:schemeClr val="accent1"/>
                </a:solidFill>
                <a:latin typeface="Calibri" panose="020F0502020204030204" pitchFamily="34" charset="0"/>
              </a:rPr>
              <a:t>sub contractor management, supervision, TBTs, SJPs, SWPs, STOP, availability on site </a:t>
            </a:r>
            <a:r>
              <a:rPr lang="en-US" sz="1400" dirty="0" err="1">
                <a:solidFill>
                  <a:schemeClr val="accent1"/>
                </a:solidFill>
                <a:latin typeface="Calibri" panose="020F0502020204030204" pitchFamily="34" charset="0"/>
              </a:rPr>
              <a:t>etc</a:t>
            </a:r>
            <a:endParaRPr lang="en-US" sz="1400" dirty="0">
              <a:solidFill>
                <a:schemeClr val="accent1"/>
              </a:solidFill>
              <a:latin typeface="Calibri" panose="020F0502020204030204" pitchFamily="34" charset="0"/>
            </a:endParaRPr>
          </a:p>
          <a:p>
            <a:pPr marL="342900" indent="-342900">
              <a:buFont typeface="+mj-lt"/>
              <a:buAutoNum type="arabicPeriod"/>
              <a:defRPr/>
            </a:pPr>
            <a:r>
              <a:rPr lang="en-US" dirty="0">
                <a:latin typeface="Calibri" panose="020F0502020204030204" pitchFamily="34" charset="0"/>
              </a:rPr>
              <a:t>Relevant environment, </a:t>
            </a:r>
          </a:p>
          <a:p>
            <a:pPr marL="800100" lvl="1" indent="-342900">
              <a:defRPr/>
            </a:pPr>
            <a:r>
              <a:rPr lang="en-US" sz="1400" dirty="0">
                <a:solidFill>
                  <a:schemeClr val="accent1"/>
                </a:solidFill>
                <a:latin typeface="Calibri" panose="020F0502020204030204" pitchFamily="34" charset="0"/>
              </a:rPr>
              <a:t>workplace conditions, weather, lighting, floor surface, dust, cramped </a:t>
            </a:r>
            <a:r>
              <a:rPr lang="en-US" sz="1400" dirty="0" err="1">
                <a:solidFill>
                  <a:schemeClr val="accent1"/>
                </a:solidFill>
                <a:latin typeface="Calibri" panose="020F0502020204030204" pitchFamily="34" charset="0"/>
              </a:rPr>
              <a:t>etc</a:t>
            </a:r>
            <a:endParaRPr lang="en-US" sz="1400" dirty="0">
              <a:solidFill>
                <a:schemeClr val="accent1"/>
              </a:solidFill>
              <a:latin typeface="Calibri" panose="020F0502020204030204" pitchFamily="34" charset="0"/>
            </a:endParaRPr>
          </a:p>
          <a:p>
            <a:pPr marL="342900" indent="-342900">
              <a:buFont typeface="+mj-lt"/>
              <a:buAutoNum type="arabicPeriod"/>
              <a:defRPr/>
            </a:pPr>
            <a:r>
              <a:rPr lang="en-US" dirty="0">
                <a:latin typeface="Calibri" panose="020F0502020204030204" pitchFamily="34" charset="0"/>
              </a:rPr>
              <a:t>Previous relevant incidents/ learning‘s</a:t>
            </a:r>
          </a:p>
          <a:p>
            <a:pPr marL="800100" lvl="1" indent="-342900">
              <a:defRPr/>
            </a:pPr>
            <a:r>
              <a:rPr lang="en-US" sz="1400" dirty="0">
                <a:solidFill>
                  <a:schemeClr val="accent1"/>
                </a:solidFill>
                <a:latin typeface="Calibri" panose="020F0502020204030204" pitchFamily="34" charset="0"/>
              </a:rPr>
              <a:t>what, where were they aware of it, were controls introduced</a:t>
            </a:r>
          </a:p>
          <a:p>
            <a:pPr marL="800100" lvl="1" indent="-342900">
              <a:defRPr/>
            </a:pPr>
            <a:endParaRPr lang="en-US" sz="1400" dirty="0">
              <a:solidFill>
                <a:schemeClr val="accent1"/>
              </a:solidFill>
              <a:latin typeface="Calibri" panose="020F0502020204030204" pitchFamily="34" charset="0"/>
            </a:endParaRPr>
          </a:p>
          <a:p>
            <a:pPr marL="800100" lvl="1" indent="-342900">
              <a:defRPr/>
            </a:pPr>
            <a:endParaRPr lang="en-US" sz="1400" dirty="0">
              <a:solidFill>
                <a:schemeClr val="accent1"/>
              </a:solidFill>
              <a:latin typeface="Calibri" panose="020F0502020204030204" pitchFamily="34" charset="0"/>
            </a:endParaRPr>
          </a:p>
          <a:p>
            <a:pPr marL="800100" lvl="1" indent="-342900">
              <a:defRPr/>
            </a:pPr>
            <a:endParaRPr lang="en-US" sz="1400" dirty="0">
              <a:solidFill>
                <a:schemeClr val="accent1"/>
              </a:solidFill>
              <a:latin typeface="Calibri" panose="020F0502020204030204" pitchFamily="34" charset="0"/>
            </a:endParaRPr>
          </a:p>
          <a:p>
            <a:pPr marL="800100" lvl="1" indent="-342900">
              <a:defRPr/>
            </a:pPr>
            <a:endParaRPr lang="en-US" sz="1400" dirty="0">
              <a:solidFill>
                <a:schemeClr val="accent1"/>
              </a:solidFill>
              <a:latin typeface="Calibri" panose="020F0502020204030204" pitchFamily="34" charset="0"/>
            </a:endParaRPr>
          </a:p>
        </p:txBody>
      </p:sp>
    </p:spTree>
    <p:extLst>
      <p:ext uri="{BB962C8B-B14F-4D97-AF65-F5344CB8AC3E}">
        <p14:creationId xmlns:p14="http://schemas.microsoft.com/office/powerpoint/2010/main" val="1160702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90919" y="-13723"/>
            <a:ext cx="12001081"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A89C98A3-B31E-48B3-BDA4-CECE25227405}"/>
              </a:ext>
            </a:extLst>
          </p:cNvPr>
          <p:cNvSpPr/>
          <p:nvPr/>
        </p:nvSpPr>
        <p:spPr>
          <a:xfrm>
            <a:off x="527823" y="608864"/>
            <a:ext cx="9485971" cy="400110"/>
          </a:xfrm>
          <a:prstGeom prst="rect">
            <a:avLst/>
          </a:prstGeom>
        </p:spPr>
        <p:txBody>
          <a:bodyPr wrap="square">
            <a:spAutoFit/>
          </a:bodyPr>
          <a:lstStyle/>
          <a:p>
            <a:pPr>
              <a:defRPr/>
            </a:pPr>
            <a:r>
              <a:rPr lang="en-GB" sz="2000" b="1" dirty="0">
                <a:latin typeface="Calibri" panose="020F0502020204030204" pitchFamily="34" charset="0"/>
                <a:cs typeface="Calibri" panose="020F0502020204030204" pitchFamily="34" charset="0"/>
              </a:rPr>
              <a:t>Investigation Team Members- </a:t>
            </a:r>
            <a:r>
              <a:rPr lang="en-GB" dirty="0">
                <a:solidFill>
                  <a:schemeClr val="accent1"/>
                </a:solidFill>
                <a:latin typeface="Calibri" panose="020F0502020204030204" pitchFamily="34" charset="0"/>
              </a:rPr>
              <a:t>Names, reference indicators, role in investigation</a:t>
            </a:r>
          </a:p>
        </p:txBody>
      </p:sp>
      <p:graphicFrame>
        <p:nvGraphicFramePr>
          <p:cNvPr id="6" name="Table 5">
            <a:extLst>
              <a:ext uri="{FF2B5EF4-FFF2-40B4-BE49-F238E27FC236}">
                <a16:creationId xmlns:a16="http://schemas.microsoft.com/office/drawing/2014/main" id="{9C1C3FCE-C1FA-4B6E-8C6F-B9E7DB5E1834}"/>
              </a:ext>
            </a:extLst>
          </p:cNvPr>
          <p:cNvGraphicFramePr>
            <a:graphicFrameLocks noGrp="1"/>
          </p:cNvGraphicFramePr>
          <p:nvPr>
            <p:extLst>
              <p:ext uri="{D42A27DB-BD31-4B8C-83A1-F6EECF244321}">
                <p14:modId xmlns:p14="http://schemas.microsoft.com/office/powerpoint/2010/main" val="3274116463"/>
              </p:ext>
            </p:extLst>
          </p:nvPr>
        </p:nvGraphicFramePr>
        <p:xfrm>
          <a:off x="716427" y="1159348"/>
          <a:ext cx="10937488" cy="3947954"/>
        </p:xfrm>
        <a:graphic>
          <a:graphicData uri="http://schemas.openxmlformats.org/drawingml/2006/table">
            <a:tbl>
              <a:tblPr/>
              <a:tblGrid>
                <a:gridCol w="528286">
                  <a:extLst>
                    <a:ext uri="{9D8B030D-6E8A-4147-A177-3AD203B41FA5}">
                      <a16:colId xmlns:a16="http://schemas.microsoft.com/office/drawing/2014/main" val="20000"/>
                    </a:ext>
                  </a:extLst>
                </a:gridCol>
                <a:gridCol w="2863185">
                  <a:extLst>
                    <a:ext uri="{9D8B030D-6E8A-4147-A177-3AD203B41FA5}">
                      <a16:colId xmlns:a16="http://schemas.microsoft.com/office/drawing/2014/main" val="20001"/>
                    </a:ext>
                  </a:extLst>
                </a:gridCol>
                <a:gridCol w="932654">
                  <a:extLst>
                    <a:ext uri="{9D8B030D-6E8A-4147-A177-3AD203B41FA5}">
                      <a16:colId xmlns:a16="http://schemas.microsoft.com/office/drawing/2014/main" val="20002"/>
                    </a:ext>
                  </a:extLst>
                </a:gridCol>
                <a:gridCol w="2431655">
                  <a:extLst>
                    <a:ext uri="{9D8B030D-6E8A-4147-A177-3AD203B41FA5}">
                      <a16:colId xmlns:a16="http://schemas.microsoft.com/office/drawing/2014/main" val="20003"/>
                    </a:ext>
                  </a:extLst>
                </a:gridCol>
                <a:gridCol w="1244792">
                  <a:extLst>
                    <a:ext uri="{9D8B030D-6E8A-4147-A177-3AD203B41FA5}">
                      <a16:colId xmlns:a16="http://schemas.microsoft.com/office/drawing/2014/main" val="20004"/>
                    </a:ext>
                  </a:extLst>
                </a:gridCol>
                <a:gridCol w="1156396">
                  <a:extLst>
                    <a:ext uri="{9D8B030D-6E8A-4147-A177-3AD203B41FA5}">
                      <a16:colId xmlns:a16="http://schemas.microsoft.com/office/drawing/2014/main" val="20005"/>
                    </a:ext>
                  </a:extLst>
                </a:gridCol>
                <a:gridCol w="1780520">
                  <a:extLst>
                    <a:ext uri="{9D8B030D-6E8A-4147-A177-3AD203B41FA5}">
                      <a16:colId xmlns:a16="http://schemas.microsoft.com/office/drawing/2014/main" val="20006"/>
                    </a:ext>
                  </a:extLst>
                </a:gridCol>
              </a:tblGrid>
              <a:tr h="651217">
                <a:tc>
                  <a:txBody>
                    <a:bodyPr/>
                    <a:lstStyle/>
                    <a:p>
                      <a:pPr marL="0" marR="0" algn="ctr">
                        <a:lnSpc>
                          <a:spcPct val="115000"/>
                        </a:lnSpc>
                        <a:spcBef>
                          <a:spcPts val="0"/>
                        </a:spcBef>
                        <a:spcAft>
                          <a:spcPts val="0"/>
                        </a:spcAft>
                      </a:pPr>
                      <a:r>
                        <a:rPr lang="en-US" sz="1400" dirty="0">
                          <a:solidFill>
                            <a:schemeClr val="tx1"/>
                          </a:solidFill>
                          <a:latin typeface="Calibri" panose="020F0502020204030204" pitchFamily="34" charset="0"/>
                          <a:ea typeface="Calibri"/>
                          <a:cs typeface="Calibri" panose="020F0502020204030204" pitchFamily="34" charset="0"/>
                        </a:rPr>
                        <a:t>#</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Name</a:t>
                      </a:r>
                      <a:endParaRPr lang="en-US" sz="1400" dirty="0">
                        <a:solidFill>
                          <a:schemeClr val="tx1"/>
                        </a:solidFill>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Ref. </a:t>
                      </a:r>
                      <a:r>
                        <a:rPr lang="en-US" sz="1400" b="1" dirty="0" err="1">
                          <a:solidFill>
                            <a:schemeClr val="tx1"/>
                          </a:solidFill>
                          <a:latin typeface="Calibri" panose="020F0502020204030204" pitchFamily="34" charset="0"/>
                          <a:ea typeface="Calibri"/>
                          <a:cs typeface="Calibri" panose="020F0502020204030204" pitchFamily="34" charset="0"/>
                        </a:rPr>
                        <a:t>Ind</a:t>
                      </a:r>
                      <a:endParaRPr lang="en-US" sz="1400" dirty="0">
                        <a:solidFill>
                          <a:schemeClr val="tx1"/>
                        </a:solidFill>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Role</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Attended the scene </a:t>
                      </a:r>
                    </a:p>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Yes / No </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HII* trained</a:t>
                      </a:r>
                    </a:p>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Yes / No </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lnSpc>
                          <a:spcPct val="115000"/>
                        </a:lnSpc>
                        <a:spcBef>
                          <a:spcPts val="0"/>
                        </a:spcBef>
                        <a:spcAft>
                          <a:spcPts val="0"/>
                        </a:spcAft>
                      </a:pPr>
                      <a:r>
                        <a:rPr lang="en-US" sz="1400" b="1" dirty="0">
                          <a:solidFill>
                            <a:schemeClr val="tx1"/>
                          </a:solidFill>
                          <a:latin typeface="Calibri" panose="020F0502020204030204" pitchFamily="34" charset="0"/>
                          <a:ea typeface="Calibri"/>
                          <a:cs typeface="Calibri" panose="020F0502020204030204" pitchFamily="34" charset="0"/>
                        </a:rPr>
                        <a:t>Date attended HII training</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72923">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1</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Investigation Team Lead</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303302">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2</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325930">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3</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14960">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4</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325120">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5</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20862">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6</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295641">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7</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38760">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8</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320473">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9</a:t>
                      </a: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208427">
                <a:tc>
                  <a:txBody>
                    <a:bodyPr/>
                    <a:lstStyle/>
                    <a:p>
                      <a:pPr marL="0" marR="0" algn="ctr">
                        <a:lnSpc>
                          <a:spcPct val="115000"/>
                        </a:lnSpc>
                        <a:spcBef>
                          <a:spcPts val="0"/>
                        </a:spcBef>
                        <a:spcAft>
                          <a:spcPts val="0"/>
                        </a:spcAft>
                      </a:pPr>
                      <a:r>
                        <a:rPr lang="en-US" sz="1200" dirty="0">
                          <a:latin typeface="Calibri" panose="020F0502020204030204" pitchFamily="34" charset="0"/>
                          <a:ea typeface="Calibri"/>
                          <a:cs typeface="Calibri" panose="020F0502020204030204" pitchFamily="34" charset="0"/>
                        </a:rPr>
                        <a:t>10</a:t>
                      </a:r>
                    </a:p>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endParaRPr lang="en-US" sz="1200" dirty="0">
                        <a:latin typeface="Calibri" panose="020F0502020204030204" pitchFamily="34" charset="0"/>
                        <a:ea typeface="Calibri"/>
                        <a:cs typeface="Calibri" panose="020F0502020204030204" pitchFamily="34" charset="0"/>
                      </a:endParaRPr>
                    </a:p>
                  </a:txBody>
                  <a:tcPr marL="51443" marR="5144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4" name="Rectangle 3">
            <a:extLst>
              <a:ext uri="{FF2B5EF4-FFF2-40B4-BE49-F238E27FC236}">
                <a16:creationId xmlns:a16="http://schemas.microsoft.com/office/drawing/2014/main" id="{95640CD9-1347-4265-AD6F-4E0E879D87F1}"/>
              </a:ext>
            </a:extLst>
          </p:cNvPr>
          <p:cNvSpPr/>
          <p:nvPr/>
        </p:nvSpPr>
        <p:spPr>
          <a:xfrm>
            <a:off x="642530" y="5276307"/>
            <a:ext cx="2167581" cy="276999"/>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GB" sz="1200" b="0" i="0" u="none" strike="noStrike" kern="0" cap="none" spc="0" normalizeH="0" baseline="0" noProof="0" dirty="0">
                <a:ln>
                  <a:noFill/>
                </a:ln>
                <a:solidFill>
                  <a:schemeClr val="accent1"/>
                </a:solidFill>
                <a:effectLst/>
                <a:uLnTx/>
                <a:uFillTx/>
                <a:latin typeface="Calibri" panose="020F0502020204030204" pitchFamily="34" charset="0"/>
              </a:rPr>
              <a:t>HII – HSE Incident Investigation </a:t>
            </a:r>
            <a:endParaRPr kumimoji="0" lang="en-US" sz="1200" b="0" i="0" u="none" strike="noStrike" kern="0" cap="none" spc="0" normalizeH="0" baseline="0" noProof="0" dirty="0">
              <a:ln>
                <a:noFill/>
              </a:ln>
              <a:solidFill>
                <a:schemeClr val="accent1"/>
              </a:solidFill>
              <a:effectLst/>
              <a:uLnTx/>
              <a:uFillTx/>
              <a:latin typeface="Calibri" panose="020F0502020204030204" pitchFamily="34" charset="0"/>
            </a:endParaRPr>
          </a:p>
        </p:txBody>
      </p:sp>
    </p:spTree>
    <p:extLst>
      <p:ext uri="{BB962C8B-B14F-4D97-AF65-F5344CB8AC3E}">
        <p14:creationId xmlns:p14="http://schemas.microsoft.com/office/powerpoint/2010/main" val="994953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8F9F3-73B2-470B-905D-7CFA21EB0771}"/>
              </a:ext>
            </a:extLst>
          </p:cNvPr>
          <p:cNvSpPr>
            <a:spLocks noGrp="1"/>
          </p:cNvSpPr>
          <p:nvPr>
            <p:ph type="title"/>
          </p:nvPr>
        </p:nvSpPr>
        <p:spPr>
          <a:xfrm>
            <a:off x="271137" y="-3077"/>
            <a:ext cx="11920863" cy="415460"/>
          </a:xfrm>
          <a:solidFill>
            <a:srgbClr val="FFC91D"/>
          </a:solidFill>
        </p:spPr>
        <p:txBody>
          <a:bodyPr>
            <a:normAutofit fontScale="90000"/>
          </a:bodyPr>
          <a:lstStyle/>
          <a:p>
            <a:pPr algn="ctr"/>
            <a:r>
              <a:rPr lang="en-GB" sz="2400" b="1" dirty="0">
                <a:solidFill>
                  <a:srgbClr val="00B050"/>
                </a:solidFill>
                <a:ea typeface="MS PGothic" pitchFamily="34" charset="-128"/>
              </a:rPr>
              <a:t>Incident Number, Incident Date &amp; Main Contractor Name</a:t>
            </a:r>
            <a:endParaRPr lang="en-US" dirty="0"/>
          </a:p>
        </p:txBody>
      </p:sp>
      <p:sp>
        <p:nvSpPr>
          <p:cNvPr id="5" name="Rectangle 4">
            <a:extLst>
              <a:ext uri="{FF2B5EF4-FFF2-40B4-BE49-F238E27FC236}">
                <a16:creationId xmlns:a16="http://schemas.microsoft.com/office/drawing/2014/main" id="{83E96409-27C7-41D2-ACBF-B1B977CB15E3}"/>
              </a:ext>
            </a:extLst>
          </p:cNvPr>
          <p:cNvSpPr/>
          <p:nvPr/>
        </p:nvSpPr>
        <p:spPr>
          <a:xfrm>
            <a:off x="3394498" y="533547"/>
            <a:ext cx="5312095" cy="369332"/>
          </a:xfrm>
          <a:prstGeom prst="rect">
            <a:avLst/>
          </a:prstGeom>
        </p:spPr>
        <p:txBody>
          <a:bodyPr wrap="none">
            <a:spAutoFit/>
          </a:bodyPr>
          <a:lstStyle/>
          <a:p>
            <a:pPr lvl="0" eaLnBrk="0" fontAlgn="base" hangingPunct="0">
              <a:spcBef>
                <a:spcPct val="0"/>
              </a:spcBef>
              <a:spcAft>
                <a:spcPct val="0"/>
              </a:spcAft>
              <a:defRPr/>
            </a:pPr>
            <a:r>
              <a:rPr lang="en-US" b="1" dirty="0">
                <a:solidFill>
                  <a:srgbClr val="4472C4"/>
                </a:solidFill>
                <a:latin typeface="Calibri" panose="020F0502020204030204" pitchFamily="34" charset="0"/>
                <a:cs typeface="Calibri" panose="020F0502020204030204" pitchFamily="34" charset="0"/>
              </a:rPr>
              <a:t>Bow Tie Diagram: </a:t>
            </a:r>
            <a:r>
              <a:rPr lang="en-US" i="1" u="sng" dirty="0">
                <a:latin typeface="Calibri" panose="020F0502020204030204" pitchFamily="34" charset="0"/>
                <a:cs typeface="Calibri" panose="020F0502020204030204" pitchFamily="34" charset="0"/>
              </a:rPr>
              <a:t>To be filled for  UWD incidents ONLY</a:t>
            </a:r>
          </a:p>
        </p:txBody>
      </p:sp>
      <p:sp>
        <p:nvSpPr>
          <p:cNvPr id="7" name="Rectangle 6">
            <a:extLst>
              <a:ext uri="{FF2B5EF4-FFF2-40B4-BE49-F238E27FC236}">
                <a16:creationId xmlns:a16="http://schemas.microsoft.com/office/drawing/2014/main" id="{595487ED-38C5-4CD5-9F6D-293E4B8BD827}"/>
              </a:ext>
            </a:extLst>
          </p:cNvPr>
          <p:cNvSpPr>
            <a:spLocks noGrp="1" noChangeArrowheads="1"/>
          </p:cNvSpPr>
          <p:nvPr/>
        </p:nvSpPr>
        <p:spPr bwMode="auto">
          <a:xfrm>
            <a:off x="394010" y="928843"/>
            <a:ext cx="1066800" cy="3693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5475" lvl="0" indent="-625475" algn="ctr" eaLnBrk="1" hangingPunct="1">
              <a:lnSpc>
                <a:spcPct val="90000"/>
              </a:lnSpc>
              <a:buNone/>
            </a:pPr>
            <a:r>
              <a:rPr lang="en-US" sz="2000" dirty="0">
                <a:ln w="18000">
                  <a:solidFill>
                    <a:schemeClr val="accent2">
                      <a:satMod val="140000"/>
                    </a:schemeClr>
                  </a:solidFill>
                  <a:prstDash val="solid"/>
                  <a:miter lim="800000"/>
                </a:ln>
                <a:latin typeface="Calibri" panose="020F0502020204030204" pitchFamily="34" charset="0"/>
              </a:rPr>
              <a:t>Threat</a:t>
            </a:r>
          </a:p>
          <a:p>
            <a:pPr marL="625475" indent="-625475" algn="ctr" eaLnBrk="1" hangingPunct="1">
              <a:lnSpc>
                <a:spcPct val="90000"/>
              </a:lnSpc>
              <a:buFontTx/>
              <a:buNone/>
            </a:pPr>
            <a:endParaRPr lang="en-US" sz="1800" dirty="0">
              <a:ln w="18000">
                <a:solidFill>
                  <a:schemeClr val="accent2">
                    <a:satMod val="140000"/>
                  </a:schemeClr>
                </a:solidFill>
                <a:prstDash val="solid"/>
                <a:miter lim="800000"/>
              </a:ln>
              <a:latin typeface="Calibri" panose="020F0502020204030204" pitchFamily="34" charset="0"/>
            </a:endParaRPr>
          </a:p>
        </p:txBody>
      </p:sp>
      <p:sp>
        <p:nvSpPr>
          <p:cNvPr id="8" name="Rectangle 7">
            <a:extLst>
              <a:ext uri="{FF2B5EF4-FFF2-40B4-BE49-F238E27FC236}">
                <a16:creationId xmlns:a16="http://schemas.microsoft.com/office/drawing/2014/main" id="{3447A302-CAF6-4B4E-924F-BD5CE320F220}"/>
              </a:ext>
            </a:extLst>
          </p:cNvPr>
          <p:cNvSpPr>
            <a:spLocks noChangeArrowheads="1"/>
          </p:cNvSpPr>
          <p:nvPr/>
        </p:nvSpPr>
        <p:spPr bwMode="auto">
          <a:xfrm>
            <a:off x="697325" y="1324966"/>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900" dirty="0">
                <a:latin typeface="Calibri" panose="020F0502020204030204" pitchFamily="34" charset="0"/>
                <a:cs typeface="Calibri" panose="020F0502020204030204" pitchFamily="34" charset="0"/>
              </a:rPr>
              <a:t>Fatigue or Corrosion</a:t>
            </a:r>
            <a:endParaRPr lang="en-US" sz="900" dirty="0">
              <a:latin typeface="Calibri" panose="020F0502020204030204" pitchFamily="34" charset="0"/>
              <a:ea typeface="ＭＳ Ｐゴシック" pitchFamily="-72" charset="-128"/>
              <a:cs typeface="Calibri" panose="020F0502020204030204" pitchFamily="34" charset="0"/>
            </a:endParaRPr>
          </a:p>
        </p:txBody>
      </p:sp>
      <p:sp>
        <p:nvSpPr>
          <p:cNvPr id="9" name="Rectangle 8">
            <a:extLst>
              <a:ext uri="{FF2B5EF4-FFF2-40B4-BE49-F238E27FC236}">
                <a16:creationId xmlns:a16="http://schemas.microsoft.com/office/drawing/2014/main" id="{D2AE5A3A-86D7-4160-A94E-0BBB9FBCA856}"/>
              </a:ext>
            </a:extLst>
          </p:cNvPr>
          <p:cNvSpPr>
            <a:spLocks noChangeArrowheads="1"/>
          </p:cNvSpPr>
          <p:nvPr/>
        </p:nvSpPr>
        <p:spPr bwMode="auto">
          <a:xfrm>
            <a:off x="721330" y="2535364"/>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900" dirty="0">
                <a:latin typeface="Calibri" panose="020F0502020204030204" pitchFamily="34" charset="0"/>
                <a:cs typeface="Calibri" panose="020F0502020204030204" pitchFamily="34" charset="0"/>
              </a:rPr>
              <a:t>Mishandling of Wire</a:t>
            </a:r>
            <a:endParaRPr lang="en-US" sz="900" dirty="0">
              <a:solidFill>
                <a:prstClr val="white"/>
              </a:solidFill>
              <a:latin typeface="Calibri" panose="020F0502020204030204" pitchFamily="34" charset="0"/>
              <a:ea typeface="ＭＳ Ｐゴシック" pitchFamily="-72" charset="-128"/>
              <a:cs typeface="Calibri" panose="020F0502020204030204" pitchFamily="34" charset="0"/>
            </a:endParaRPr>
          </a:p>
        </p:txBody>
      </p:sp>
      <p:sp>
        <p:nvSpPr>
          <p:cNvPr id="10" name="Oval 9">
            <a:extLst>
              <a:ext uri="{FF2B5EF4-FFF2-40B4-BE49-F238E27FC236}">
                <a16:creationId xmlns:a16="http://schemas.microsoft.com/office/drawing/2014/main" id="{79E8B36D-EBD7-4A11-AC08-DBCF0B013703}"/>
              </a:ext>
            </a:extLst>
          </p:cNvPr>
          <p:cNvSpPr>
            <a:spLocks noChangeArrowheads="1"/>
          </p:cNvSpPr>
          <p:nvPr/>
        </p:nvSpPr>
        <p:spPr bwMode="auto">
          <a:xfrm>
            <a:off x="5487585" y="2765739"/>
            <a:ext cx="1078971" cy="1219200"/>
          </a:xfrm>
          <a:prstGeom prst="ellipse">
            <a:avLst/>
          </a:prstGeom>
          <a:solidFill>
            <a:sysClr val="window" lastClr="FFFFFF"/>
          </a:solidFill>
          <a:ln w="25400" cap="flat" cmpd="sng" algn="ctr">
            <a:solidFill>
              <a:sysClr val="windowText" lastClr="000000"/>
            </a:solidFill>
            <a:prstDash val="solid"/>
            <a:headEnd/>
            <a:tailEnd/>
          </a:ln>
          <a:effectLst/>
        </p:spPr>
        <p:txBody>
          <a:bodyPr anchor="t"/>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chemeClr val="accent2"/>
                </a:solidFill>
                <a:effectLst/>
                <a:uLnTx/>
                <a:uFillTx/>
                <a:latin typeface="Calibri" panose="020F0502020204030204" pitchFamily="34" charset="0"/>
                <a:ea typeface="+mn-ea"/>
                <a:cs typeface="Calibri" panose="020F0502020204030204" pitchFamily="34" charset="0"/>
              </a:rPr>
              <a:t>Objects Under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chemeClr val="accent2"/>
                </a:solidFill>
                <a:effectLst/>
                <a:uLnTx/>
                <a:uFillTx/>
                <a:latin typeface="Calibri" panose="020F0502020204030204" pitchFamily="34" charset="0"/>
                <a:cs typeface="Calibri" panose="020F0502020204030204" pitchFamily="34" charset="0"/>
              </a:rPr>
              <a:t>Tension (wire line cable fail)</a:t>
            </a:r>
            <a:endParaRPr kumimoji="0" lang="en-US" sz="1050" b="1" i="0" u="none" strike="noStrike" kern="1200" cap="none" spc="0" normalizeH="0" baseline="0" noProof="0" dirty="0">
              <a:ln>
                <a:noFill/>
              </a:ln>
              <a:solidFill>
                <a:schemeClr val="accent2"/>
              </a:solidFill>
              <a:effectLst/>
              <a:uLnTx/>
              <a:uFillTx/>
              <a:latin typeface="Calibri" panose="020F0502020204030204" pitchFamily="34" charset="0"/>
              <a:ea typeface="ＭＳ Ｐゴシック" pitchFamily="-72" charset="-128"/>
              <a:cs typeface="Calibri" panose="020F0502020204030204" pitchFamily="34" charset="0"/>
            </a:endParaRPr>
          </a:p>
        </p:txBody>
      </p:sp>
      <p:sp>
        <p:nvSpPr>
          <p:cNvPr id="12" name="Rectangle 11">
            <a:extLst>
              <a:ext uri="{FF2B5EF4-FFF2-40B4-BE49-F238E27FC236}">
                <a16:creationId xmlns:a16="http://schemas.microsoft.com/office/drawing/2014/main" id="{9ECDB60C-2A09-4990-9F8E-10335D7064E4}"/>
              </a:ext>
            </a:extLst>
          </p:cNvPr>
          <p:cNvSpPr>
            <a:spLocks noGrp="1" noChangeArrowheads="1"/>
          </p:cNvSpPr>
          <p:nvPr/>
        </p:nvSpPr>
        <p:spPr bwMode="auto">
          <a:xfrm>
            <a:off x="2152186" y="1129708"/>
            <a:ext cx="1066799" cy="1523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5475" lvl="0" indent="-625475" algn="ctr" eaLnBrk="1" hangingPunct="1">
              <a:lnSpc>
                <a:spcPct val="90000"/>
              </a:lnSpc>
              <a:buNone/>
            </a:pPr>
            <a:r>
              <a:rPr lang="en-US" sz="2000" dirty="0">
                <a:ln w="18000">
                  <a:solidFill>
                    <a:schemeClr val="accent2">
                      <a:satMod val="140000"/>
                    </a:schemeClr>
                  </a:solidFill>
                  <a:prstDash val="solid"/>
                  <a:miter lim="800000"/>
                </a:ln>
                <a:latin typeface="Calibri" panose="020F0502020204030204" pitchFamily="34" charset="0"/>
              </a:rPr>
              <a:t>Barriers</a:t>
            </a:r>
          </a:p>
          <a:p>
            <a:pPr marL="625475" indent="-625475" algn="ctr" eaLnBrk="1" hangingPunct="1">
              <a:lnSpc>
                <a:spcPct val="90000"/>
              </a:lnSpc>
              <a:buFontTx/>
              <a:buNone/>
            </a:pPr>
            <a:endParaRPr lang="en-US" sz="700" dirty="0">
              <a:latin typeface="Calibri" panose="020F0502020204030204" pitchFamily="34" charset="0"/>
            </a:endParaRPr>
          </a:p>
        </p:txBody>
      </p:sp>
      <p:sp>
        <p:nvSpPr>
          <p:cNvPr id="20" name="Rectangle 19">
            <a:extLst>
              <a:ext uri="{FF2B5EF4-FFF2-40B4-BE49-F238E27FC236}">
                <a16:creationId xmlns:a16="http://schemas.microsoft.com/office/drawing/2014/main" id="{C168BE0C-021C-46F6-ADB1-706CCEC68339}"/>
              </a:ext>
            </a:extLst>
          </p:cNvPr>
          <p:cNvSpPr>
            <a:spLocks noChangeArrowheads="1"/>
          </p:cNvSpPr>
          <p:nvPr/>
        </p:nvSpPr>
        <p:spPr bwMode="auto">
          <a:xfrm>
            <a:off x="720947" y="3897718"/>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900" dirty="0">
                <a:latin typeface="Calibri" panose="020F0502020204030204" pitchFamily="34" charset="0"/>
                <a:cs typeface="Calibri" panose="020F0502020204030204" pitchFamily="34" charset="0"/>
              </a:rPr>
              <a:t>Equipment Failure</a:t>
            </a:r>
          </a:p>
        </p:txBody>
      </p:sp>
      <p:sp>
        <p:nvSpPr>
          <p:cNvPr id="21" name="Rectangle 20">
            <a:extLst>
              <a:ext uri="{FF2B5EF4-FFF2-40B4-BE49-F238E27FC236}">
                <a16:creationId xmlns:a16="http://schemas.microsoft.com/office/drawing/2014/main" id="{E8979704-5988-4EE7-BA46-BAF2EE038101}"/>
              </a:ext>
            </a:extLst>
          </p:cNvPr>
          <p:cNvSpPr>
            <a:spLocks noChangeArrowheads="1"/>
          </p:cNvSpPr>
          <p:nvPr/>
        </p:nvSpPr>
        <p:spPr bwMode="auto">
          <a:xfrm>
            <a:off x="747322" y="5322412"/>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900" dirty="0">
                <a:latin typeface="Tahoma"/>
                <a:cs typeface="Calibri" panose="020F0502020204030204" pitchFamily="34" charset="0"/>
              </a:rPr>
              <a:t>Human Error</a:t>
            </a:r>
            <a:endParaRPr lang="en-US" sz="900" dirty="0">
              <a:solidFill>
                <a:prstClr val="white"/>
              </a:solidFill>
              <a:latin typeface="Calibri" panose="020F0502020204030204" pitchFamily="34" charset="0"/>
              <a:ea typeface="ＭＳ Ｐゴシック" pitchFamily="-72" charset="-128"/>
              <a:cs typeface="Calibri" panose="020F0502020204030204" pitchFamily="34" charset="0"/>
            </a:endParaRPr>
          </a:p>
        </p:txBody>
      </p:sp>
      <p:sp>
        <p:nvSpPr>
          <p:cNvPr id="22" name="Rectangle 21">
            <a:extLst>
              <a:ext uri="{FF2B5EF4-FFF2-40B4-BE49-F238E27FC236}">
                <a16:creationId xmlns:a16="http://schemas.microsoft.com/office/drawing/2014/main" id="{0CF52A47-98C8-4173-9FA9-1A7A2EEC44CB}"/>
              </a:ext>
            </a:extLst>
          </p:cNvPr>
          <p:cNvSpPr>
            <a:spLocks noChangeArrowheads="1"/>
          </p:cNvSpPr>
          <p:nvPr/>
        </p:nvSpPr>
        <p:spPr bwMode="auto">
          <a:xfrm>
            <a:off x="271137" y="2230095"/>
            <a:ext cx="376604" cy="3779837"/>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base">
              <a:spcBef>
                <a:spcPct val="0"/>
              </a:spcBef>
              <a:spcAft>
                <a:spcPct val="0"/>
              </a:spcAft>
              <a:defRPr/>
            </a:pPr>
            <a:r>
              <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anose="020F0502020204030204" pitchFamily="34" charset="0"/>
                <a:ea typeface="ＭＳ Ｐゴシック" pitchFamily="-72" charset="-128"/>
                <a:cs typeface="Calibri" panose="020F0502020204030204" pitchFamily="34" charset="0"/>
              </a:rPr>
              <a:t>HAZARD</a:t>
            </a:r>
          </a:p>
        </p:txBody>
      </p:sp>
      <p:cxnSp>
        <p:nvCxnSpPr>
          <p:cNvPr id="23" name="Straight Arrow Connector 22">
            <a:extLst>
              <a:ext uri="{FF2B5EF4-FFF2-40B4-BE49-F238E27FC236}">
                <a16:creationId xmlns:a16="http://schemas.microsoft.com/office/drawing/2014/main" id="{12F98551-DB12-4143-99DB-5E01FC2A8A11}"/>
              </a:ext>
            </a:extLst>
          </p:cNvPr>
          <p:cNvCxnSpPr>
            <a:cxnSpLocks noChangeShapeType="1"/>
            <a:stCxn id="10" idx="4"/>
            <a:endCxn id="46" idx="1"/>
          </p:cNvCxnSpPr>
          <p:nvPr/>
        </p:nvCxnSpPr>
        <p:spPr bwMode="auto">
          <a:xfrm>
            <a:off x="6027071" y="3984939"/>
            <a:ext cx="4733154" cy="1606338"/>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4" name="Straight Arrow Connector 23">
            <a:extLst>
              <a:ext uri="{FF2B5EF4-FFF2-40B4-BE49-F238E27FC236}">
                <a16:creationId xmlns:a16="http://schemas.microsoft.com/office/drawing/2014/main" id="{49595DE8-87D8-4733-970A-B319439D047F}"/>
              </a:ext>
            </a:extLst>
          </p:cNvPr>
          <p:cNvCxnSpPr>
            <a:cxnSpLocks noChangeShapeType="1"/>
            <a:stCxn id="10" idx="5"/>
            <a:endCxn id="45" idx="1"/>
          </p:cNvCxnSpPr>
          <p:nvPr/>
        </p:nvCxnSpPr>
        <p:spPr bwMode="auto">
          <a:xfrm>
            <a:off x="6408544" y="3806391"/>
            <a:ext cx="4277786" cy="39544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5" name="Straight Arrow Connector 24">
            <a:extLst>
              <a:ext uri="{FF2B5EF4-FFF2-40B4-BE49-F238E27FC236}">
                <a16:creationId xmlns:a16="http://schemas.microsoft.com/office/drawing/2014/main" id="{A79229A7-8127-49EA-8E86-9FA51DEBD045}"/>
              </a:ext>
            </a:extLst>
          </p:cNvPr>
          <p:cNvCxnSpPr>
            <a:cxnSpLocks noChangeShapeType="1"/>
            <a:stCxn id="10" idx="6"/>
            <a:endCxn id="44" idx="1"/>
          </p:cNvCxnSpPr>
          <p:nvPr/>
        </p:nvCxnSpPr>
        <p:spPr bwMode="auto">
          <a:xfrm flipV="1">
            <a:off x="6566556" y="2812400"/>
            <a:ext cx="4119775" cy="562939"/>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26" name="Straight Arrow Connector 25">
            <a:extLst>
              <a:ext uri="{FF2B5EF4-FFF2-40B4-BE49-F238E27FC236}">
                <a16:creationId xmlns:a16="http://schemas.microsoft.com/office/drawing/2014/main" id="{6979BF1B-F76D-4DBC-83DB-1D9BED8E0C5C}"/>
              </a:ext>
            </a:extLst>
          </p:cNvPr>
          <p:cNvCxnSpPr>
            <a:cxnSpLocks noChangeShapeType="1"/>
            <a:stCxn id="10" idx="7"/>
            <a:endCxn id="43" idx="1"/>
          </p:cNvCxnSpPr>
          <p:nvPr/>
        </p:nvCxnSpPr>
        <p:spPr bwMode="auto">
          <a:xfrm flipV="1">
            <a:off x="6408544" y="1574334"/>
            <a:ext cx="4268454" cy="1369953"/>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42" name="Rectangle 41">
            <a:extLst>
              <a:ext uri="{FF2B5EF4-FFF2-40B4-BE49-F238E27FC236}">
                <a16:creationId xmlns:a16="http://schemas.microsoft.com/office/drawing/2014/main" id="{F7EEE513-AEAC-4E69-B415-B9488C60F8C1}"/>
              </a:ext>
            </a:extLst>
          </p:cNvPr>
          <p:cNvSpPr>
            <a:spLocks noChangeArrowheads="1"/>
          </p:cNvSpPr>
          <p:nvPr/>
        </p:nvSpPr>
        <p:spPr bwMode="auto">
          <a:xfrm>
            <a:off x="11681184" y="2021064"/>
            <a:ext cx="376603" cy="377825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base">
              <a:spcBef>
                <a:spcPct val="0"/>
              </a:spcBef>
              <a:spcAft>
                <a:spcPct val="0"/>
              </a:spcAft>
              <a:defRPr/>
            </a:pPr>
            <a:r>
              <a:rPr lang="en-US" sz="2000" b="1"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anose="020F0502020204030204" pitchFamily="34" charset="0"/>
                <a:ea typeface="ＭＳ Ｐゴシック" pitchFamily="-72" charset="-128"/>
                <a:cs typeface="Calibri" panose="020F0502020204030204" pitchFamily="34" charset="0"/>
              </a:rPr>
              <a:t>CONSEQUENCES</a:t>
            </a:r>
          </a:p>
        </p:txBody>
      </p:sp>
      <p:sp>
        <p:nvSpPr>
          <p:cNvPr id="43" name="Rectangle 42">
            <a:extLst>
              <a:ext uri="{FF2B5EF4-FFF2-40B4-BE49-F238E27FC236}">
                <a16:creationId xmlns:a16="http://schemas.microsoft.com/office/drawing/2014/main" id="{93ED6CD4-5BEB-472F-9BF1-2A89660F8F73}"/>
              </a:ext>
            </a:extLst>
          </p:cNvPr>
          <p:cNvSpPr>
            <a:spLocks noChangeArrowheads="1"/>
          </p:cNvSpPr>
          <p:nvPr/>
        </p:nvSpPr>
        <p:spPr bwMode="auto">
          <a:xfrm>
            <a:off x="10676998" y="1103640"/>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900" dirty="0">
                <a:latin typeface="Tahoma"/>
                <a:cs typeface="Calibri" panose="020F0502020204030204" pitchFamily="34" charset="0"/>
              </a:rPr>
              <a:t>Injuries &amp; Fatalities</a:t>
            </a:r>
            <a:endParaRPr lang="en-US" sz="900" dirty="0">
              <a:solidFill>
                <a:prstClr val="white"/>
              </a:solidFill>
              <a:latin typeface="Calibri" panose="020F0502020204030204" pitchFamily="34" charset="0"/>
              <a:ea typeface="ＭＳ Ｐゴシック" pitchFamily="-72" charset="-128"/>
              <a:cs typeface="Calibri" panose="020F0502020204030204" pitchFamily="34" charset="0"/>
            </a:endParaRPr>
          </a:p>
        </p:txBody>
      </p:sp>
      <p:sp>
        <p:nvSpPr>
          <p:cNvPr id="44" name="Rectangle 43">
            <a:extLst>
              <a:ext uri="{FF2B5EF4-FFF2-40B4-BE49-F238E27FC236}">
                <a16:creationId xmlns:a16="http://schemas.microsoft.com/office/drawing/2014/main" id="{A29E6263-529D-4959-9016-13F60FBD5689}"/>
              </a:ext>
            </a:extLst>
          </p:cNvPr>
          <p:cNvSpPr>
            <a:spLocks noChangeArrowheads="1"/>
          </p:cNvSpPr>
          <p:nvPr/>
        </p:nvSpPr>
        <p:spPr bwMode="auto">
          <a:xfrm>
            <a:off x="10686331" y="2341706"/>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en-US" sz="900" dirty="0">
                <a:latin typeface="Tahoma"/>
                <a:cs typeface="Calibri" panose="020F0502020204030204" pitchFamily="34" charset="0"/>
              </a:rPr>
              <a:t>Asset Damage</a:t>
            </a:r>
            <a:endParaRPr lang="en-US" sz="900" dirty="0">
              <a:solidFill>
                <a:prstClr val="white"/>
              </a:solidFill>
              <a:latin typeface="Calibri" panose="020F0502020204030204" pitchFamily="34" charset="0"/>
              <a:ea typeface="ＭＳ Ｐゴシック" pitchFamily="-72" charset="-128"/>
              <a:cs typeface="Calibri" panose="020F0502020204030204" pitchFamily="34" charset="0"/>
            </a:endParaRPr>
          </a:p>
        </p:txBody>
      </p:sp>
      <p:sp>
        <p:nvSpPr>
          <p:cNvPr id="45" name="Rectangle 44">
            <a:extLst>
              <a:ext uri="{FF2B5EF4-FFF2-40B4-BE49-F238E27FC236}">
                <a16:creationId xmlns:a16="http://schemas.microsoft.com/office/drawing/2014/main" id="{D13FC95C-957E-4ABF-9C58-CB07929BE066}"/>
              </a:ext>
            </a:extLst>
          </p:cNvPr>
          <p:cNvSpPr>
            <a:spLocks noChangeArrowheads="1"/>
          </p:cNvSpPr>
          <p:nvPr/>
        </p:nvSpPr>
        <p:spPr bwMode="auto">
          <a:xfrm>
            <a:off x="10686330" y="3731144"/>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base">
              <a:spcBef>
                <a:spcPct val="0"/>
              </a:spcBef>
              <a:spcAft>
                <a:spcPct val="0"/>
              </a:spcAft>
              <a:defRPr/>
            </a:pPr>
            <a:r>
              <a:rPr lang="en-US" sz="900" dirty="0">
                <a:solidFill>
                  <a:schemeClr val="dk1"/>
                </a:solidFill>
                <a:latin typeface="Tahoma"/>
                <a:cs typeface="Calibri" panose="020F0502020204030204" pitchFamily="34" charset="0"/>
              </a:rPr>
              <a:t>lost well or abandonment</a:t>
            </a:r>
            <a:r>
              <a:rPr lang="en-US" sz="900" dirty="0">
                <a:solidFill>
                  <a:prstClr val="white"/>
                </a:solidFill>
                <a:latin typeface="Calibri" panose="020F0502020204030204" pitchFamily="34" charset="0"/>
                <a:ea typeface="ＭＳ Ｐゴシック" pitchFamily="-72" charset="-128"/>
                <a:cs typeface="Calibri" panose="020F0502020204030204" pitchFamily="34" charset="0"/>
              </a:rPr>
              <a:t>1</a:t>
            </a:r>
          </a:p>
        </p:txBody>
      </p:sp>
      <p:sp>
        <p:nvSpPr>
          <p:cNvPr id="46" name="Rectangle 45">
            <a:extLst>
              <a:ext uri="{FF2B5EF4-FFF2-40B4-BE49-F238E27FC236}">
                <a16:creationId xmlns:a16="http://schemas.microsoft.com/office/drawing/2014/main" id="{9F33F49C-623E-43C7-9D39-9E317B78C7FD}"/>
              </a:ext>
            </a:extLst>
          </p:cNvPr>
          <p:cNvSpPr>
            <a:spLocks noChangeArrowheads="1"/>
          </p:cNvSpPr>
          <p:nvPr/>
        </p:nvSpPr>
        <p:spPr bwMode="auto">
          <a:xfrm>
            <a:off x="10760225" y="5120583"/>
            <a:ext cx="817677" cy="94138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fontAlgn="base">
              <a:spcBef>
                <a:spcPct val="0"/>
              </a:spcBef>
              <a:spcAft>
                <a:spcPct val="0"/>
              </a:spcAft>
              <a:defRPr/>
            </a:pPr>
            <a:r>
              <a:rPr lang="en-US" sz="900" dirty="0">
                <a:latin typeface="Calibri" panose="020F0502020204030204" pitchFamily="34" charset="0"/>
                <a:ea typeface="ＭＳ Ｐゴシック" pitchFamily="-72" charset="-128"/>
                <a:cs typeface="Calibri" panose="020F0502020204030204" pitchFamily="34" charset="0"/>
              </a:rPr>
              <a:t>Deviation from plan</a:t>
            </a:r>
            <a:endParaRPr lang="en-US" sz="900" dirty="0">
              <a:solidFill>
                <a:prstClr val="white"/>
              </a:solidFill>
              <a:latin typeface="Calibri" panose="020F0502020204030204" pitchFamily="34" charset="0"/>
              <a:ea typeface="ＭＳ Ｐゴシック" pitchFamily="-72" charset="-128"/>
              <a:cs typeface="Calibri" panose="020F0502020204030204" pitchFamily="34" charset="0"/>
            </a:endParaRPr>
          </a:p>
        </p:txBody>
      </p:sp>
      <p:sp>
        <p:nvSpPr>
          <p:cNvPr id="51" name="Rectangle 50">
            <a:extLst>
              <a:ext uri="{FF2B5EF4-FFF2-40B4-BE49-F238E27FC236}">
                <a16:creationId xmlns:a16="http://schemas.microsoft.com/office/drawing/2014/main" id="{841434F9-BE15-47D0-B0F4-4233B7EE7B98}"/>
              </a:ext>
            </a:extLst>
          </p:cNvPr>
          <p:cNvSpPr>
            <a:spLocks noChangeArrowheads="1"/>
          </p:cNvSpPr>
          <p:nvPr/>
        </p:nvSpPr>
        <p:spPr bwMode="auto">
          <a:xfrm>
            <a:off x="9049629" y="1565059"/>
            <a:ext cx="961303" cy="80166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latin typeface="Tahoma"/>
              </a:rPr>
              <a:t>Medical Evacuation &amp; Medical Facilities Available</a:t>
            </a:r>
            <a:endParaRPr lang="en-US" sz="900" dirty="0">
              <a:solidFill>
                <a:prstClr val="white"/>
              </a:solidFill>
              <a:latin typeface="Calibri" panose="020F0502020204030204" pitchFamily="34" charset="0"/>
              <a:ea typeface="ＭＳ Ｐゴシック" pitchFamily="-72" charset="-128"/>
            </a:endParaRPr>
          </a:p>
        </p:txBody>
      </p:sp>
      <p:sp>
        <p:nvSpPr>
          <p:cNvPr id="52" name="Rectangle 51">
            <a:extLst>
              <a:ext uri="{FF2B5EF4-FFF2-40B4-BE49-F238E27FC236}">
                <a16:creationId xmlns:a16="http://schemas.microsoft.com/office/drawing/2014/main" id="{152BAA06-AFC2-4087-B78D-39F34264D776}"/>
              </a:ext>
            </a:extLst>
          </p:cNvPr>
          <p:cNvSpPr>
            <a:spLocks noChangeArrowheads="1"/>
          </p:cNvSpPr>
          <p:nvPr/>
        </p:nvSpPr>
        <p:spPr bwMode="auto">
          <a:xfrm>
            <a:off x="9049630" y="2657512"/>
            <a:ext cx="961303" cy="801667"/>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r>
              <a:rPr lang="en-US" sz="900" dirty="0">
                <a:latin typeface="Tahoma"/>
              </a:rPr>
              <a:t>Minimization of Tension</a:t>
            </a:r>
          </a:p>
        </p:txBody>
      </p:sp>
      <p:sp>
        <p:nvSpPr>
          <p:cNvPr id="53" name="Rectangle 52">
            <a:extLst>
              <a:ext uri="{FF2B5EF4-FFF2-40B4-BE49-F238E27FC236}">
                <a16:creationId xmlns:a16="http://schemas.microsoft.com/office/drawing/2014/main" id="{79DCB1B2-7CA2-4BEA-A87F-70F6EE98DCED}"/>
              </a:ext>
            </a:extLst>
          </p:cNvPr>
          <p:cNvSpPr>
            <a:spLocks noChangeArrowheads="1"/>
          </p:cNvSpPr>
          <p:nvPr/>
        </p:nvSpPr>
        <p:spPr bwMode="auto">
          <a:xfrm>
            <a:off x="9069682" y="3825318"/>
            <a:ext cx="961303" cy="720032"/>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latin typeface="Tahoma"/>
              </a:rPr>
              <a:t>External Assistance Available, Fishing etc…</a:t>
            </a:r>
            <a:endParaRPr lang="en-US" sz="900" dirty="0">
              <a:solidFill>
                <a:prstClr val="white"/>
              </a:solidFill>
              <a:latin typeface="Calibri" panose="020F0502020204030204" pitchFamily="34" charset="0"/>
              <a:ea typeface="ＭＳ Ｐゴシック" pitchFamily="-72" charset="-128"/>
            </a:endParaRPr>
          </a:p>
        </p:txBody>
      </p:sp>
      <p:sp>
        <p:nvSpPr>
          <p:cNvPr id="54" name="Rectangle 53">
            <a:extLst>
              <a:ext uri="{FF2B5EF4-FFF2-40B4-BE49-F238E27FC236}">
                <a16:creationId xmlns:a16="http://schemas.microsoft.com/office/drawing/2014/main" id="{FCF82108-87A3-4510-AE85-393689746F77}"/>
              </a:ext>
            </a:extLst>
          </p:cNvPr>
          <p:cNvSpPr>
            <a:spLocks noChangeArrowheads="1"/>
          </p:cNvSpPr>
          <p:nvPr/>
        </p:nvSpPr>
        <p:spPr bwMode="auto">
          <a:xfrm>
            <a:off x="9067768" y="4963792"/>
            <a:ext cx="961303"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solidFill>
                  <a:schemeClr val="tx1"/>
                </a:solidFill>
                <a:latin typeface="Calibri" panose="020F0502020204030204" pitchFamily="34" charset="0"/>
                <a:ea typeface="ＭＳ Ｐゴシック" pitchFamily="-72" charset="-128"/>
              </a:rPr>
              <a:t>Perforation of wrong interval</a:t>
            </a:r>
          </a:p>
        </p:txBody>
      </p:sp>
      <p:sp>
        <p:nvSpPr>
          <p:cNvPr id="55" name="Rectangle 54">
            <a:extLst>
              <a:ext uri="{FF2B5EF4-FFF2-40B4-BE49-F238E27FC236}">
                <a16:creationId xmlns:a16="http://schemas.microsoft.com/office/drawing/2014/main" id="{EF09FF9A-AF89-467E-98E4-9D3F60C798B8}"/>
              </a:ext>
            </a:extLst>
          </p:cNvPr>
          <p:cNvSpPr>
            <a:spLocks noChangeArrowheads="1"/>
          </p:cNvSpPr>
          <p:nvPr/>
        </p:nvSpPr>
        <p:spPr bwMode="auto">
          <a:xfrm>
            <a:off x="7001156" y="2021064"/>
            <a:ext cx="1113117"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latin typeface="Tahoma"/>
              </a:rPr>
              <a:t>PPE Requirements &amp; Emergency Response Procedures</a:t>
            </a:r>
            <a:endParaRPr lang="en-US" sz="900" dirty="0">
              <a:solidFill>
                <a:prstClr val="white"/>
              </a:solidFill>
              <a:latin typeface="Calibri" panose="020F0502020204030204" pitchFamily="34" charset="0"/>
              <a:ea typeface="ＭＳ Ｐゴシック" pitchFamily="-72" charset="-128"/>
            </a:endParaRPr>
          </a:p>
        </p:txBody>
      </p:sp>
      <p:sp>
        <p:nvSpPr>
          <p:cNvPr id="56" name="Rectangle 55">
            <a:extLst>
              <a:ext uri="{FF2B5EF4-FFF2-40B4-BE49-F238E27FC236}">
                <a16:creationId xmlns:a16="http://schemas.microsoft.com/office/drawing/2014/main" id="{D52623E1-46C6-453C-ADA2-68186A894A23}"/>
              </a:ext>
            </a:extLst>
          </p:cNvPr>
          <p:cNvSpPr>
            <a:spLocks noChangeArrowheads="1"/>
          </p:cNvSpPr>
          <p:nvPr/>
        </p:nvSpPr>
        <p:spPr bwMode="auto">
          <a:xfrm>
            <a:off x="7035302" y="2831968"/>
            <a:ext cx="1078971"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900" dirty="0">
                <a:latin typeface="Tahoma"/>
              </a:rPr>
              <a:t>Known wire specification</a:t>
            </a:r>
          </a:p>
        </p:txBody>
      </p:sp>
      <p:sp>
        <p:nvSpPr>
          <p:cNvPr id="57" name="Rectangle 56">
            <a:extLst>
              <a:ext uri="{FF2B5EF4-FFF2-40B4-BE49-F238E27FC236}">
                <a16:creationId xmlns:a16="http://schemas.microsoft.com/office/drawing/2014/main" id="{982593AD-A47B-4903-9F98-D28318AC009B}"/>
              </a:ext>
            </a:extLst>
          </p:cNvPr>
          <p:cNvSpPr>
            <a:spLocks noChangeArrowheads="1"/>
          </p:cNvSpPr>
          <p:nvPr/>
        </p:nvSpPr>
        <p:spPr bwMode="auto">
          <a:xfrm>
            <a:off x="7035302" y="3637655"/>
            <a:ext cx="1078971"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lvl="0" fontAlgn="auto">
              <a:spcBef>
                <a:spcPts val="0"/>
              </a:spcBef>
              <a:spcAft>
                <a:spcPts val="0"/>
              </a:spcAft>
            </a:pPr>
            <a:r>
              <a:rPr lang="en-US" sz="900" dirty="0">
                <a:solidFill>
                  <a:prstClr val="black"/>
                </a:solidFill>
                <a:latin typeface="Tahoma"/>
              </a:rPr>
              <a:t>Known tool specification</a:t>
            </a:r>
          </a:p>
        </p:txBody>
      </p:sp>
      <p:sp>
        <p:nvSpPr>
          <p:cNvPr id="58" name="Rectangle 57">
            <a:extLst>
              <a:ext uri="{FF2B5EF4-FFF2-40B4-BE49-F238E27FC236}">
                <a16:creationId xmlns:a16="http://schemas.microsoft.com/office/drawing/2014/main" id="{9DDBC0F5-BFED-484D-AD70-5AD2CC08643B}"/>
              </a:ext>
            </a:extLst>
          </p:cNvPr>
          <p:cNvSpPr>
            <a:spLocks noChangeArrowheads="1"/>
          </p:cNvSpPr>
          <p:nvPr/>
        </p:nvSpPr>
        <p:spPr bwMode="auto">
          <a:xfrm>
            <a:off x="7035302" y="4492551"/>
            <a:ext cx="1111507" cy="749939"/>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solidFill>
                  <a:schemeClr val="tx1"/>
                </a:solidFill>
                <a:latin typeface="Calibri" panose="020F0502020204030204" pitchFamily="34" charset="0"/>
                <a:ea typeface="ＭＳ Ｐゴシック" pitchFamily="-72" charset="-128"/>
              </a:rPr>
              <a:t>Re-run because of wrong readings or job not performed to match Requirements</a:t>
            </a:r>
          </a:p>
        </p:txBody>
      </p:sp>
      <p:cxnSp>
        <p:nvCxnSpPr>
          <p:cNvPr id="60" name="Straight Arrow Connector 59">
            <a:extLst>
              <a:ext uri="{FF2B5EF4-FFF2-40B4-BE49-F238E27FC236}">
                <a16:creationId xmlns:a16="http://schemas.microsoft.com/office/drawing/2014/main" id="{9DF32D18-DCA5-401D-9BE0-E64FA4813CF0}"/>
              </a:ext>
            </a:extLst>
          </p:cNvPr>
          <p:cNvCxnSpPr>
            <a:cxnSpLocks noChangeShapeType="1"/>
            <a:stCxn id="10" idx="2"/>
            <a:endCxn id="9" idx="3"/>
          </p:cNvCxnSpPr>
          <p:nvPr/>
        </p:nvCxnSpPr>
        <p:spPr bwMode="auto">
          <a:xfrm flipH="1" flipV="1">
            <a:off x="1539007" y="3006058"/>
            <a:ext cx="3948578" cy="369281"/>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61" name="Straight Arrow Connector 60">
            <a:extLst>
              <a:ext uri="{FF2B5EF4-FFF2-40B4-BE49-F238E27FC236}">
                <a16:creationId xmlns:a16="http://schemas.microsoft.com/office/drawing/2014/main" id="{C65585C9-BA02-4197-AC51-2C78E1F2B79A}"/>
              </a:ext>
            </a:extLst>
          </p:cNvPr>
          <p:cNvCxnSpPr>
            <a:cxnSpLocks noChangeShapeType="1"/>
            <a:stCxn id="10" idx="3"/>
            <a:endCxn id="20" idx="3"/>
          </p:cNvCxnSpPr>
          <p:nvPr/>
        </p:nvCxnSpPr>
        <p:spPr bwMode="auto">
          <a:xfrm flipH="1">
            <a:off x="1538624" y="3806391"/>
            <a:ext cx="4106973" cy="562021"/>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62" name="Straight Arrow Connector 61">
            <a:extLst>
              <a:ext uri="{FF2B5EF4-FFF2-40B4-BE49-F238E27FC236}">
                <a16:creationId xmlns:a16="http://schemas.microsoft.com/office/drawing/2014/main" id="{CE5209A5-3593-43FC-ADA3-9F699250551C}"/>
              </a:ext>
            </a:extLst>
          </p:cNvPr>
          <p:cNvCxnSpPr>
            <a:cxnSpLocks noChangeShapeType="1"/>
            <a:stCxn id="10" idx="4"/>
            <a:endCxn id="21" idx="3"/>
          </p:cNvCxnSpPr>
          <p:nvPr/>
        </p:nvCxnSpPr>
        <p:spPr bwMode="auto">
          <a:xfrm flipH="1">
            <a:off x="1564999" y="3984939"/>
            <a:ext cx="4462072" cy="180816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cxnSp>
        <p:nvCxnSpPr>
          <p:cNvPr id="63" name="Straight Arrow Connector 62">
            <a:extLst>
              <a:ext uri="{FF2B5EF4-FFF2-40B4-BE49-F238E27FC236}">
                <a16:creationId xmlns:a16="http://schemas.microsoft.com/office/drawing/2014/main" id="{E20B3F57-1775-4912-A10D-BF024034A049}"/>
              </a:ext>
            </a:extLst>
          </p:cNvPr>
          <p:cNvCxnSpPr>
            <a:cxnSpLocks noChangeShapeType="1"/>
            <a:stCxn id="10" idx="1"/>
            <a:endCxn id="8" idx="3"/>
          </p:cNvCxnSpPr>
          <p:nvPr/>
        </p:nvCxnSpPr>
        <p:spPr bwMode="auto">
          <a:xfrm flipH="1" flipV="1">
            <a:off x="1515002" y="1795660"/>
            <a:ext cx="4130595" cy="1148627"/>
          </a:xfrm>
          <a:prstGeom prst="straightConnector1">
            <a:avLst/>
          </a:prstGeom>
          <a:noFill/>
          <a:ln w="25400">
            <a:solidFill>
              <a:schemeClr val="accent1"/>
            </a:solidFill>
            <a:round/>
            <a:headEnd/>
            <a:tailEnd type="arrow" w="med" len="med"/>
          </a:ln>
          <a:effectLst>
            <a:outerShdw dist="20000" dir="5400000" rotWithShape="0">
              <a:srgbClr val="808080">
                <a:alpha val="37999"/>
              </a:srgbClr>
            </a:outerShdw>
          </a:effectLst>
        </p:spPr>
      </p:cxnSp>
      <p:sp>
        <p:nvSpPr>
          <p:cNvPr id="82" name="Rectangle 81">
            <a:extLst>
              <a:ext uri="{FF2B5EF4-FFF2-40B4-BE49-F238E27FC236}">
                <a16:creationId xmlns:a16="http://schemas.microsoft.com/office/drawing/2014/main" id="{B126F143-056B-40DA-9FE7-7E50C13A19FB}"/>
              </a:ext>
            </a:extLst>
          </p:cNvPr>
          <p:cNvSpPr>
            <a:spLocks noChangeArrowheads="1"/>
          </p:cNvSpPr>
          <p:nvPr/>
        </p:nvSpPr>
        <p:spPr bwMode="auto">
          <a:xfrm>
            <a:off x="2158303" y="1722046"/>
            <a:ext cx="1130523"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solidFill>
                  <a:schemeClr val="tx1"/>
                </a:solidFill>
                <a:latin typeface="Calibri" panose="020F0502020204030204" pitchFamily="34" charset="0"/>
                <a:cs typeface="Calibri" panose="020F0502020204030204" pitchFamily="34" charset="0"/>
              </a:rPr>
              <a:t>Inspection</a:t>
            </a:r>
          </a:p>
        </p:txBody>
      </p:sp>
      <p:sp>
        <p:nvSpPr>
          <p:cNvPr id="83" name="Rectangle 82">
            <a:extLst>
              <a:ext uri="{FF2B5EF4-FFF2-40B4-BE49-F238E27FC236}">
                <a16:creationId xmlns:a16="http://schemas.microsoft.com/office/drawing/2014/main" id="{95C5B741-302E-414A-A6E9-A59AB689FCBF}"/>
              </a:ext>
            </a:extLst>
          </p:cNvPr>
          <p:cNvSpPr>
            <a:spLocks noChangeArrowheads="1"/>
          </p:cNvSpPr>
          <p:nvPr/>
        </p:nvSpPr>
        <p:spPr bwMode="auto">
          <a:xfrm>
            <a:off x="2193093" y="2732869"/>
            <a:ext cx="1073262"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solidFill>
                  <a:schemeClr val="tx1"/>
                </a:solidFill>
                <a:latin typeface="Calibri" panose="020F0502020204030204" pitchFamily="34" charset="0"/>
                <a:cs typeface="Calibri" panose="020F0502020204030204" pitchFamily="34" charset="0"/>
              </a:rPr>
              <a:t>Trained, Experienced and Competent</a:t>
            </a:r>
          </a:p>
          <a:p>
            <a:pPr algn="ctr">
              <a:defRPr/>
            </a:pPr>
            <a:r>
              <a:rPr lang="en-US" sz="900" dirty="0">
                <a:solidFill>
                  <a:schemeClr val="tx1"/>
                </a:solidFill>
                <a:latin typeface="Calibri" panose="020F0502020204030204" pitchFamily="34" charset="0"/>
                <a:cs typeface="Calibri" panose="020F0502020204030204" pitchFamily="34" charset="0"/>
              </a:rPr>
              <a:t>Personnel</a:t>
            </a:r>
          </a:p>
        </p:txBody>
      </p:sp>
      <p:sp>
        <p:nvSpPr>
          <p:cNvPr id="84" name="Rectangle 83">
            <a:extLst>
              <a:ext uri="{FF2B5EF4-FFF2-40B4-BE49-F238E27FC236}">
                <a16:creationId xmlns:a16="http://schemas.microsoft.com/office/drawing/2014/main" id="{837FDF84-289A-44E5-8158-FAF1F47FE02C}"/>
              </a:ext>
            </a:extLst>
          </p:cNvPr>
          <p:cNvSpPr>
            <a:spLocks noChangeArrowheads="1"/>
          </p:cNvSpPr>
          <p:nvPr/>
        </p:nvSpPr>
        <p:spPr bwMode="auto">
          <a:xfrm>
            <a:off x="2189563" y="3936380"/>
            <a:ext cx="1099263" cy="685815"/>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latin typeface="Tahoma"/>
              </a:rPr>
              <a:t>Maintenance Schedule &amp; Inspection and Certification</a:t>
            </a:r>
            <a:endParaRPr lang="en-US" sz="900" dirty="0">
              <a:solidFill>
                <a:prstClr val="white"/>
              </a:solidFill>
              <a:latin typeface="Calibri" panose="020F0502020204030204" pitchFamily="34" charset="0"/>
              <a:ea typeface="ＭＳ Ｐゴシック" pitchFamily="-72" charset="-128"/>
            </a:endParaRPr>
          </a:p>
        </p:txBody>
      </p:sp>
      <p:sp>
        <p:nvSpPr>
          <p:cNvPr id="85" name="Rectangle 84">
            <a:extLst>
              <a:ext uri="{FF2B5EF4-FFF2-40B4-BE49-F238E27FC236}">
                <a16:creationId xmlns:a16="http://schemas.microsoft.com/office/drawing/2014/main" id="{FA3D61CA-DD82-4524-88FA-E2D569515BA0}"/>
              </a:ext>
            </a:extLst>
          </p:cNvPr>
          <p:cNvSpPr>
            <a:spLocks noChangeArrowheads="1"/>
          </p:cNvSpPr>
          <p:nvPr/>
        </p:nvSpPr>
        <p:spPr bwMode="auto">
          <a:xfrm>
            <a:off x="2189563" y="5032797"/>
            <a:ext cx="1073888" cy="734369"/>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latin typeface="Tahoma"/>
              </a:rPr>
              <a:t>Competent &amp; Trained Personnel, Communication, TBT, PTW, STOP</a:t>
            </a:r>
            <a:endParaRPr lang="en-US" sz="900" dirty="0">
              <a:solidFill>
                <a:prstClr val="white"/>
              </a:solidFill>
              <a:latin typeface="Calibri" panose="020F0502020204030204" pitchFamily="34" charset="0"/>
              <a:ea typeface="ＭＳ Ｐゴシック" pitchFamily="-72" charset="-128"/>
            </a:endParaRPr>
          </a:p>
        </p:txBody>
      </p:sp>
      <p:sp>
        <p:nvSpPr>
          <p:cNvPr id="86" name="Rectangle 85">
            <a:extLst>
              <a:ext uri="{FF2B5EF4-FFF2-40B4-BE49-F238E27FC236}">
                <a16:creationId xmlns:a16="http://schemas.microsoft.com/office/drawing/2014/main" id="{4A248B71-AB5C-46D8-A258-02634F30239F}"/>
              </a:ext>
            </a:extLst>
          </p:cNvPr>
          <p:cNvSpPr>
            <a:spLocks noChangeArrowheads="1"/>
          </p:cNvSpPr>
          <p:nvPr/>
        </p:nvSpPr>
        <p:spPr bwMode="auto">
          <a:xfrm>
            <a:off x="3894583" y="2064743"/>
            <a:ext cx="961303"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solidFill>
                  <a:schemeClr val="tx1"/>
                </a:solidFill>
                <a:latin typeface="Calibri" panose="020F0502020204030204" pitchFamily="34" charset="0"/>
                <a:cs typeface="Calibri" panose="020F0502020204030204" pitchFamily="34" charset="0"/>
              </a:rPr>
              <a:t>Maintenance Schedule</a:t>
            </a:r>
          </a:p>
        </p:txBody>
      </p:sp>
      <p:sp>
        <p:nvSpPr>
          <p:cNvPr id="87" name="Rectangle 86">
            <a:extLst>
              <a:ext uri="{FF2B5EF4-FFF2-40B4-BE49-F238E27FC236}">
                <a16:creationId xmlns:a16="http://schemas.microsoft.com/office/drawing/2014/main" id="{7D7FEAE6-1CB2-49A8-BAC0-FED9202FA6A0}"/>
              </a:ext>
            </a:extLst>
          </p:cNvPr>
          <p:cNvSpPr>
            <a:spLocks noChangeArrowheads="1"/>
          </p:cNvSpPr>
          <p:nvPr/>
        </p:nvSpPr>
        <p:spPr bwMode="auto">
          <a:xfrm>
            <a:off x="3885412" y="2869463"/>
            <a:ext cx="961303"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solidFill>
                  <a:schemeClr val="tx1"/>
                </a:solidFill>
                <a:latin typeface="Calibri" panose="020F0502020204030204" pitchFamily="34" charset="0"/>
                <a:cs typeface="Calibri" panose="020F0502020204030204" pitchFamily="34" charset="0"/>
              </a:rPr>
              <a:t>Supervision &amp; </a:t>
            </a:r>
            <a:r>
              <a:rPr lang="en-US" sz="900" dirty="0">
                <a:latin typeface="Calibri" panose="020F0502020204030204" pitchFamily="34" charset="0"/>
              </a:rPr>
              <a:t>Operating Procedures</a:t>
            </a:r>
            <a:endParaRPr lang="en-US" sz="900" dirty="0">
              <a:solidFill>
                <a:schemeClr val="tx1"/>
              </a:solidFill>
              <a:latin typeface="Calibri" panose="020F0502020204030204" pitchFamily="34" charset="0"/>
              <a:cs typeface="Calibri" panose="020F0502020204030204" pitchFamily="34" charset="0"/>
            </a:endParaRPr>
          </a:p>
        </p:txBody>
      </p:sp>
      <p:sp>
        <p:nvSpPr>
          <p:cNvPr id="88" name="Rectangle 87">
            <a:extLst>
              <a:ext uri="{FF2B5EF4-FFF2-40B4-BE49-F238E27FC236}">
                <a16:creationId xmlns:a16="http://schemas.microsoft.com/office/drawing/2014/main" id="{F051F2AF-DC8F-4D00-B67F-490666F656FD}"/>
              </a:ext>
            </a:extLst>
          </p:cNvPr>
          <p:cNvSpPr>
            <a:spLocks noChangeArrowheads="1"/>
          </p:cNvSpPr>
          <p:nvPr/>
        </p:nvSpPr>
        <p:spPr bwMode="auto">
          <a:xfrm>
            <a:off x="3889179" y="3637655"/>
            <a:ext cx="961303" cy="619931"/>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pPr algn="ctr">
              <a:defRPr/>
            </a:pPr>
            <a:r>
              <a:rPr lang="en-US" sz="900" dirty="0">
                <a:latin typeface="Tahoma"/>
              </a:rPr>
              <a:t>Equipment Suitable For Operation </a:t>
            </a:r>
            <a:endParaRPr lang="en-US" sz="900" dirty="0">
              <a:solidFill>
                <a:prstClr val="white"/>
              </a:solidFill>
              <a:latin typeface="Calibri" panose="020F0502020204030204" pitchFamily="34" charset="0"/>
              <a:ea typeface="ＭＳ Ｐゴシック" pitchFamily="-72" charset="-128"/>
            </a:endParaRPr>
          </a:p>
        </p:txBody>
      </p:sp>
      <p:sp>
        <p:nvSpPr>
          <p:cNvPr id="89" name="Rectangle 88">
            <a:extLst>
              <a:ext uri="{FF2B5EF4-FFF2-40B4-BE49-F238E27FC236}">
                <a16:creationId xmlns:a16="http://schemas.microsoft.com/office/drawing/2014/main" id="{682638F7-7532-4FE2-9BF7-FD5DAAE38B49}"/>
              </a:ext>
            </a:extLst>
          </p:cNvPr>
          <p:cNvSpPr>
            <a:spLocks noChangeArrowheads="1"/>
          </p:cNvSpPr>
          <p:nvPr/>
        </p:nvSpPr>
        <p:spPr bwMode="auto">
          <a:xfrm>
            <a:off x="3903828" y="4458673"/>
            <a:ext cx="961303" cy="723603"/>
          </a:xfrm>
          <a:prstGeom prst="rect">
            <a:avLst/>
          </a:prstGeom>
          <a:ln>
            <a:headEnd/>
            <a:tailEnd/>
          </a:ln>
        </p:spPr>
        <p:style>
          <a:lnRef idx="2">
            <a:schemeClr val="dk1"/>
          </a:lnRef>
          <a:fillRef idx="1">
            <a:schemeClr val="lt1"/>
          </a:fillRef>
          <a:effectRef idx="0">
            <a:schemeClr val="dk1"/>
          </a:effectRef>
          <a:fontRef idx="minor">
            <a:schemeClr val="dk1"/>
          </a:fontRef>
        </p:style>
        <p:txBody>
          <a:bodyPr anchor="ctr"/>
          <a:lstStyle>
            <a:defPPr>
              <a:defRPr lang="en-US"/>
            </a:defPPr>
            <a:lvl1pPr algn="l" rtl="0" fontAlgn="base">
              <a:spcBef>
                <a:spcPct val="0"/>
              </a:spcBef>
              <a:spcAft>
                <a:spcPct val="0"/>
              </a:spcAft>
              <a:defRPr kern="1200">
                <a:solidFill>
                  <a:schemeClr val="dk1"/>
                </a:solidFill>
                <a:latin typeface="+mn-lt"/>
                <a:ea typeface="+mn-ea"/>
                <a:cs typeface="+mn-cs"/>
              </a:defRPr>
            </a:lvl1pPr>
            <a:lvl2pPr marL="457200" algn="l" rtl="0" fontAlgn="base">
              <a:spcBef>
                <a:spcPct val="0"/>
              </a:spcBef>
              <a:spcAft>
                <a:spcPct val="0"/>
              </a:spcAft>
              <a:defRPr kern="1200">
                <a:solidFill>
                  <a:schemeClr val="dk1"/>
                </a:solidFill>
                <a:latin typeface="+mn-lt"/>
                <a:ea typeface="+mn-ea"/>
                <a:cs typeface="+mn-cs"/>
              </a:defRPr>
            </a:lvl2pPr>
            <a:lvl3pPr marL="914400" algn="l" rtl="0" fontAlgn="base">
              <a:spcBef>
                <a:spcPct val="0"/>
              </a:spcBef>
              <a:spcAft>
                <a:spcPct val="0"/>
              </a:spcAft>
              <a:defRPr kern="1200">
                <a:solidFill>
                  <a:schemeClr val="dk1"/>
                </a:solidFill>
                <a:latin typeface="+mn-lt"/>
                <a:ea typeface="+mn-ea"/>
                <a:cs typeface="+mn-cs"/>
              </a:defRPr>
            </a:lvl3pPr>
            <a:lvl4pPr marL="1371600" algn="l" rtl="0" fontAlgn="base">
              <a:spcBef>
                <a:spcPct val="0"/>
              </a:spcBef>
              <a:spcAft>
                <a:spcPct val="0"/>
              </a:spcAft>
              <a:defRPr kern="1200">
                <a:solidFill>
                  <a:schemeClr val="dk1"/>
                </a:solidFill>
                <a:latin typeface="+mn-lt"/>
                <a:ea typeface="+mn-ea"/>
                <a:cs typeface="+mn-cs"/>
              </a:defRPr>
            </a:lvl4pPr>
            <a:lvl5pPr marL="1828800" algn="l" rtl="0" fontAlgn="base">
              <a:spcBef>
                <a:spcPct val="0"/>
              </a:spcBef>
              <a:spcAft>
                <a:spcPct val="0"/>
              </a:spcAft>
              <a:defRPr kern="1200">
                <a:solidFill>
                  <a:schemeClr val="dk1"/>
                </a:solidFill>
                <a:latin typeface="+mn-lt"/>
                <a:ea typeface="+mn-ea"/>
                <a:cs typeface="+mn-cs"/>
              </a:defRPr>
            </a:lvl5pPr>
            <a:lvl6pPr marL="2286000" algn="l" defTabSz="914400" rtl="0" eaLnBrk="1" latinLnBrk="0" hangingPunct="1">
              <a:defRPr kern="1200">
                <a:solidFill>
                  <a:schemeClr val="dk1"/>
                </a:solidFill>
                <a:latin typeface="+mn-lt"/>
                <a:ea typeface="+mn-ea"/>
                <a:cs typeface="+mn-cs"/>
              </a:defRPr>
            </a:lvl6pPr>
            <a:lvl7pPr marL="2743200" algn="l" defTabSz="914400" rtl="0" eaLnBrk="1" latinLnBrk="0" hangingPunct="1">
              <a:defRPr kern="1200">
                <a:solidFill>
                  <a:schemeClr val="dk1"/>
                </a:solidFill>
                <a:latin typeface="+mn-lt"/>
                <a:ea typeface="+mn-ea"/>
                <a:cs typeface="+mn-cs"/>
              </a:defRPr>
            </a:lvl7pPr>
            <a:lvl8pPr marL="3200400" algn="l" defTabSz="914400" rtl="0" eaLnBrk="1" latinLnBrk="0" hangingPunct="1">
              <a:defRPr kern="1200">
                <a:solidFill>
                  <a:schemeClr val="dk1"/>
                </a:solidFill>
                <a:latin typeface="+mn-lt"/>
                <a:ea typeface="+mn-ea"/>
                <a:cs typeface="+mn-cs"/>
              </a:defRPr>
            </a:lvl8pPr>
            <a:lvl9pPr marL="3657600" algn="l" defTabSz="914400" rtl="0" eaLnBrk="1" latinLnBrk="0" hangingPunct="1">
              <a:defRPr kern="1200">
                <a:solidFill>
                  <a:schemeClr val="dk1"/>
                </a:solidFill>
                <a:latin typeface="+mn-lt"/>
                <a:ea typeface="+mn-ea"/>
                <a:cs typeface="+mn-cs"/>
              </a:defRPr>
            </a:lvl9pPr>
          </a:lstStyle>
          <a:p>
            <a:r>
              <a:rPr lang="en-US" sz="900" dirty="0">
                <a:latin typeface="Tahoma"/>
              </a:rPr>
              <a:t>Miss-Communication</a:t>
            </a:r>
          </a:p>
          <a:p>
            <a:r>
              <a:rPr lang="en-US" sz="900" dirty="0">
                <a:latin typeface="Tahoma"/>
              </a:rPr>
              <a:t>Due to Language Barrier</a:t>
            </a:r>
            <a:endParaRPr lang="en-US" sz="900" dirty="0">
              <a:solidFill>
                <a:prstClr val="white"/>
              </a:solidFill>
              <a:latin typeface="Calibri" panose="020F0502020204030204" pitchFamily="34" charset="0"/>
              <a:ea typeface="ＭＳ Ｐゴシック" pitchFamily="-72" charset="-128"/>
            </a:endParaRPr>
          </a:p>
        </p:txBody>
      </p:sp>
      <p:sp>
        <p:nvSpPr>
          <p:cNvPr id="109" name="Rectangle 108">
            <a:extLst>
              <a:ext uri="{FF2B5EF4-FFF2-40B4-BE49-F238E27FC236}">
                <a16:creationId xmlns:a16="http://schemas.microsoft.com/office/drawing/2014/main" id="{BF29C86E-0A3E-4C4F-82B2-3FE7DD783F5B}"/>
              </a:ext>
            </a:extLst>
          </p:cNvPr>
          <p:cNvSpPr>
            <a:spLocks noGrp="1" noChangeArrowheads="1"/>
          </p:cNvSpPr>
          <p:nvPr/>
        </p:nvSpPr>
        <p:spPr bwMode="auto">
          <a:xfrm>
            <a:off x="8896814" y="1075326"/>
            <a:ext cx="1274622" cy="34434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5475" lvl="0" indent="-625475" algn="ctr" eaLnBrk="1" hangingPunct="1">
              <a:lnSpc>
                <a:spcPct val="90000"/>
              </a:lnSpc>
              <a:buNone/>
            </a:pPr>
            <a:r>
              <a:rPr lang="en-US" sz="2000" dirty="0">
                <a:ln w="18000">
                  <a:solidFill>
                    <a:schemeClr val="accent2">
                      <a:satMod val="140000"/>
                    </a:schemeClr>
                  </a:solidFill>
                  <a:prstDash val="solid"/>
                  <a:miter lim="800000"/>
                </a:ln>
                <a:latin typeface="Calibri" panose="020F0502020204030204" pitchFamily="34" charset="0"/>
              </a:rPr>
              <a:t>Recovery</a:t>
            </a:r>
          </a:p>
          <a:p>
            <a:pPr marL="625475" indent="-625475" algn="ctr" eaLnBrk="1" hangingPunct="1">
              <a:lnSpc>
                <a:spcPct val="90000"/>
              </a:lnSpc>
              <a:buFontTx/>
              <a:buNone/>
            </a:pPr>
            <a:endParaRPr lang="en-US" sz="700" dirty="0">
              <a:latin typeface="Calibri" panose="020F0502020204030204" pitchFamily="34" charset="0"/>
            </a:endParaRPr>
          </a:p>
        </p:txBody>
      </p:sp>
      <p:sp>
        <p:nvSpPr>
          <p:cNvPr id="118" name="Rectangle 117">
            <a:extLst>
              <a:ext uri="{FF2B5EF4-FFF2-40B4-BE49-F238E27FC236}">
                <a16:creationId xmlns:a16="http://schemas.microsoft.com/office/drawing/2014/main" id="{6D2D5548-EBD3-4AF6-8D4B-8BC260607EDD}"/>
              </a:ext>
            </a:extLst>
          </p:cNvPr>
          <p:cNvSpPr>
            <a:spLocks noGrp="1" noChangeArrowheads="1"/>
          </p:cNvSpPr>
          <p:nvPr/>
        </p:nvSpPr>
        <p:spPr bwMode="auto">
          <a:xfrm>
            <a:off x="10171436" y="712351"/>
            <a:ext cx="2020564" cy="22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625475" lvl="0" indent="-625475" algn="ctr" eaLnBrk="1" hangingPunct="1">
              <a:lnSpc>
                <a:spcPct val="90000"/>
              </a:lnSpc>
              <a:buNone/>
            </a:pPr>
            <a:r>
              <a:rPr lang="en-US" sz="2000" dirty="0">
                <a:ln w="18000">
                  <a:solidFill>
                    <a:schemeClr val="accent2">
                      <a:satMod val="140000"/>
                    </a:schemeClr>
                  </a:solidFill>
                  <a:prstDash val="solid"/>
                  <a:miter lim="800000"/>
                </a:ln>
                <a:latin typeface="Calibri" panose="020F0502020204030204" pitchFamily="34" charset="0"/>
              </a:rPr>
              <a:t>Consequences</a:t>
            </a:r>
          </a:p>
          <a:p>
            <a:pPr marL="625475" indent="-625475" algn="ctr" eaLnBrk="1" hangingPunct="1">
              <a:lnSpc>
                <a:spcPct val="90000"/>
              </a:lnSpc>
              <a:buFontTx/>
              <a:buNone/>
            </a:pPr>
            <a:endParaRPr lang="en-US" sz="700" dirty="0">
              <a:latin typeface="Calibri" panose="020F0502020204030204" pitchFamily="34" charset="0"/>
            </a:endParaRPr>
          </a:p>
        </p:txBody>
      </p:sp>
      <p:sp>
        <p:nvSpPr>
          <p:cNvPr id="119" name="Rounded Rectangle 48">
            <a:extLst>
              <a:ext uri="{FF2B5EF4-FFF2-40B4-BE49-F238E27FC236}">
                <a16:creationId xmlns:a16="http://schemas.microsoft.com/office/drawing/2014/main" id="{2ECFDDE2-83AD-447E-8F9C-E9F393AFBC3F}"/>
              </a:ext>
            </a:extLst>
          </p:cNvPr>
          <p:cNvSpPr/>
          <p:nvPr/>
        </p:nvSpPr>
        <p:spPr>
          <a:xfrm>
            <a:off x="3823356" y="5677821"/>
            <a:ext cx="4462072" cy="533400"/>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US" sz="2000" b="1" dirty="0">
                <a:latin typeface="Calibri" panose="020F0502020204030204" pitchFamily="34" charset="0"/>
              </a:rPr>
              <a:t>Objects Under Tension </a:t>
            </a:r>
          </a:p>
          <a:p>
            <a:pPr algn="ctr"/>
            <a:r>
              <a:rPr lang="en-US" sz="2000" b="1" dirty="0">
                <a:latin typeface="Calibri" panose="020F0502020204030204" pitchFamily="34" charset="0"/>
              </a:rPr>
              <a:t>(wire line cable fail)</a:t>
            </a:r>
            <a:endParaRPr lang="en-US" sz="2000" b="1" dirty="0">
              <a:solidFill>
                <a:prstClr val="white"/>
              </a:solidFill>
              <a:latin typeface="Calibri" panose="020F0502020204030204" pitchFamily="34" charset="0"/>
              <a:ea typeface="ＭＳ Ｐゴシック" pitchFamily="-72" charset="-128"/>
            </a:endParaRPr>
          </a:p>
        </p:txBody>
      </p:sp>
      <p:sp>
        <p:nvSpPr>
          <p:cNvPr id="3" name="TextBox 2">
            <a:extLst>
              <a:ext uri="{FF2B5EF4-FFF2-40B4-BE49-F238E27FC236}">
                <a16:creationId xmlns:a16="http://schemas.microsoft.com/office/drawing/2014/main" id="{38FD6BE6-FFC0-4B76-B905-9ED707C757B5}"/>
              </a:ext>
            </a:extLst>
          </p:cNvPr>
          <p:cNvSpPr txBox="1"/>
          <p:nvPr/>
        </p:nvSpPr>
        <p:spPr>
          <a:xfrm>
            <a:off x="4384479" y="6307019"/>
            <a:ext cx="3464915" cy="369332"/>
          </a:xfrm>
          <a:prstGeom prst="rect">
            <a:avLst/>
          </a:prstGeom>
          <a:noFill/>
        </p:spPr>
        <p:txBody>
          <a:bodyPr wrap="square" rtlCol="0">
            <a:spAutoFit/>
          </a:bodyPr>
          <a:lstStyle/>
          <a:p>
            <a:r>
              <a:rPr lang="en-US" b="1" dirty="0">
                <a:highlight>
                  <a:srgbClr val="FFFC00"/>
                </a:highlight>
              </a:rPr>
              <a:t>Highlight the failed barrier.</a:t>
            </a:r>
          </a:p>
        </p:txBody>
      </p:sp>
    </p:spTree>
    <p:extLst>
      <p:ext uri="{BB962C8B-B14F-4D97-AF65-F5344CB8AC3E}">
        <p14:creationId xmlns:p14="http://schemas.microsoft.com/office/powerpoint/2010/main" val="23765116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00966" y="0"/>
            <a:ext cx="11991033" cy="495265"/>
          </a:xfrm>
          <a:solidFill>
            <a:srgbClr val="FFC91D"/>
          </a:solidFill>
        </p:spPr>
        <p:txBody>
          <a:bodyPr>
            <a:normAutofit fontScale="90000"/>
          </a:bodyPr>
          <a:lstStyle/>
          <a:p>
            <a:pPr lvl="0" algn="ctr" eaLnBrk="0" fontAlgn="base" hangingPunct="0">
              <a:lnSpc>
                <a:spcPct val="100000"/>
              </a:lnSpc>
              <a:spcAft>
                <a:spcPct val="0"/>
              </a:spcAft>
              <a:defRPr/>
            </a:pPr>
            <a:br>
              <a:rPr lang="en-US" sz="1800" b="1" dirty="0">
                <a:ea typeface="MS PGothic" pitchFamily="34" charset="-128"/>
              </a:rPr>
            </a:br>
            <a:br>
              <a:rPr lang="en-US" sz="1800" b="1" dirty="0">
                <a:ea typeface="MS PGothic" pitchFamily="34" charset="-128"/>
              </a:rPr>
            </a:br>
            <a:r>
              <a:rPr lang="en-US" sz="2700" b="1" dirty="0">
                <a:solidFill>
                  <a:srgbClr val="00B050"/>
                </a:solidFill>
                <a:ea typeface="MS PGothic" pitchFamily="34" charset="-128"/>
              </a:rPr>
              <a:t>HSE Incident Investigation Guidance Notes</a:t>
            </a:r>
            <a:br>
              <a:rPr lang="en-US" sz="1800" b="1" dirty="0">
                <a:ea typeface="MS PGothic" pitchFamily="34" charset="-128"/>
              </a:rPr>
            </a:br>
            <a:endParaRPr lang="en-US" dirty="0"/>
          </a:p>
        </p:txBody>
      </p:sp>
      <p:sp>
        <p:nvSpPr>
          <p:cNvPr id="7" name="Content Placeholder 6">
            <a:extLst>
              <a:ext uri="{FF2B5EF4-FFF2-40B4-BE49-F238E27FC236}">
                <a16:creationId xmlns:a16="http://schemas.microsoft.com/office/drawing/2014/main" id="{B27180B7-8EBB-40E2-B9EE-5394D5FCA1C8}"/>
              </a:ext>
            </a:extLst>
          </p:cNvPr>
          <p:cNvSpPr>
            <a:spLocks noGrp="1"/>
          </p:cNvSpPr>
          <p:nvPr>
            <p:ph idx="1"/>
          </p:nvPr>
        </p:nvSpPr>
        <p:spPr>
          <a:xfrm>
            <a:off x="838199" y="800100"/>
            <a:ext cx="10917115" cy="5257800"/>
          </a:xfrm>
        </p:spPr>
        <p:txBody>
          <a:bodyPr>
            <a:normAutofit lnSpcReduction="10000"/>
          </a:bodyPr>
          <a:lstStyle/>
          <a:p>
            <a:pPr marL="0" lvl="0" indent="0" eaLnBrk="0" fontAlgn="base" hangingPunct="0">
              <a:lnSpc>
                <a:spcPct val="100000"/>
              </a:lnSpc>
              <a:spcBef>
                <a:spcPct val="0"/>
              </a:spcBef>
              <a:spcAft>
                <a:spcPct val="0"/>
              </a:spcAft>
              <a:buNone/>
              <a:defRPr/>
            </a:pPr>
            <a:r>
              <a:rPr lang="en-GB" sz="2000" b="1" dirty="0">
                <a:solidFill>
                  <a:srgbClr val="0070C0"/>
                </a:solidFill>
                <a:ea typeface="MS PGothic" pitchFamily="34" charset="-128"/>
              </a:rPr>
              <a:t>Incident Investigation Terms of Reference  (TOR)</a:t>
            </a:r>
            <a:endParaRPr lang="en-US" sz="2000" b="1" dirty="0">
              <a:solidFill>
                <a:srgbClr val="0070C0"/>
              </a:solidFill>
              <a:ea typeface="MS PGothic" pitchFamily="34" charset="-128"/>
            </a:endParaRPr>
          </a:p>
          <a:p>
            <a:pPr marL="0" lvl="0" indent="0" eaLnBrk="0" fontAlgn="base" hangingPunct="0">
              <a:lnSpc>
                <a:spcPct val="100000"/>
              </a:lnSpc>
              <a:spcBef>
                <a:spcPct val="0"/>
              </a:spcBef>
              <a:spcAft>
                <a:spcPct val="0"/>
              </a:spcAft>
              <a:buNone/>
              <a:defRPr/>
            </a:pPr>
            <a:endParaRPr lang="en-GB" sz="1400" b="1" dirty="0">
              <a:solidFill>
                <a:srgbClr val="000000"/>
              </a:solidFill>
              <a:ea typeface="MS PGothic" pitchFamily="34" charset="-128"/>
            </a:endParaRPr>
          </a:p>
          <a:p>
            <a:pPr lvl="0" eaLnBrk="0" fontAlgn="base" hangingPunct="0">
              <a:lnSpc>
                <a:spcPct val="100000"/>
              </a:lnSpc>
              <a:spcBef>
                <a:spcPct val="0"/>
              </a:spcBef>
              <a:spcAft>
                <a:spcPct val="0"/>
              </a:spcAft>
              <a:buFont typeface="Arial" panose="020B0604020202020204" pitchFamily="34" charset="0"/>
              <a:buChar char="•"/>
              <a:defRPr/>
            </a:pPr>
            <a:r>
              <a:rPr lang="en-GB" sz="1400" b="1" dirty="0">
                <a:solidFill>
                  <a:srgbClr val="000000"/>
                </a:solidFill>
                <a:ea typeface="MS PGothic" pitchFamily="34" charset="-128"/>
              </a:rPr>
              <a:t>Investigation protocols      : </a:t>
            </a:r>
            <a:r>
              <a:rPr lang="en-GB" sz="1400" dirty="0">
                <a:solidFill>
                  <a:srgbClr val="000000"/>
                </a:solidFill>
                <a:ea typeface="MS PGothic" pitchFamily="34" charset="-128"/>
              </a:rPr>
              <a:t>Documents to be used to investigation PR 1418</a:t>
            </a:r>
            <a:endParaRPr lang="en-US" sz="1400" u="sng" dirty="0">
              <a:solidFill>
                <a:srgbClr val="0070C0"/>
              </a:solidFill>
              <a:ea typeface="MS PGothic" pitchFamily="34" charset="-128"/>
            </a:endParaRPr>
          </a:p>
          <a:p>
            <a:pPr eaLnBrk="0" fontAlgn="base" hangingPunct="0">
              <a:lnSpc>
                <a:spcPct val="100000"/>
              </a:lnSpc>
              <a:spcBef>
                <a:spcPct val="0"/>
              </a:spcBef>
              <a:spcAft>
                <a:spcPct val="0"/>
              </a:spcAft>
              <a:defRPr/>
            </a:pPr>
            <a:r>
              <a:rPr lang="en-GB" sz="1400" dirty="0">
                <a:solidFill>
                  <a:srgbClr val="000000"/>
                </a:solidFill>
                <a:ea typeface="MS PGothic" pitchFamily="34" charset="-128"/>
              </a:rPr>
              <a:t>I</a:t>
            </a:r>
            <a:r>
              <a:rPr lang="en-GB" sz="1400" b="1" dirty="0">
                <a:solidFill>
                  <a:srgbClr val="000000"/>
                </a:solidFill>
                <a:ea typeface="MS PGothic" pitchFamily="34" charset="-128"/>
              </a:rPr>
              <a:t>ncident Owner </a:t>
            </a:r>
            <a:r>
              <a:rPr lang="en-GB" sz="1400" dirty="0">
                <a:solidFill>
                  <a:srgbClr val="000000"/>
                </a:solidFill>
                <a:ea typeface="MS PGothic" pitchFamily="34" charset="-128"/>
              </a:rPr>
              <a:t>                   </a:t>
            </a:r>
            <a:r>
              <a:rPr lang="en-GB" sz="1400" b="1" dirty="0">
                <a:solidFill>
                  <a:srgbClr val="000000"/>
                </a:solidFill>
                <a:ea typeface="MS PGothic" pitchFamily="34" charset="-128"/>
              </a:rPr>
              <a:t>:</a:t>
            </a:r>
            <a:r>
              <a:rPr lang="en-GB" sz="1400" dirty="0">
                <a:solidFill>
                  <a:srgbClr val="000000"/>
                </a:solidFill>
                <a:ea typeface="MS PGothic" pitchFamily="34" charset="-128"/>
              </a:rPr>
              <a:t> Name and reference indicator </a:t>
            </a: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PIM No                                  :XXXXXX</a:t>
            </a:r>
            <a:endParaRPr lang="en-GB" sz="1400" dirty="0">
              <a:solidFill>
                <a:srgbClr val="000000"/>
              </a:solidFill>
              <a:ea typeface="MS PGothic" pitchFamily="34" charset="-128"/>
            </a:endParaRP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Investigation Team Leader  : </a:t>
            </a:r>
            <a:r>
              <a:rPr lang="en-GB" sz="1400" dirty="0">
                <a:solidFill>
                  <a:srgbClr val="000000"/>
                </a:solidFill>
                <a:ea typeface="MS PGothic" pitchFamily="34" charset="-128"/>
              </a:rPr>
              <a:t>Names, reference indicators, role in investigation</a:t>
            </a: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Special terms                       :</a:t>
            </a:r>
            <a:r>
              <a:rPr lang="en-GB" sz="1400" dirty="0">
                <a:solidFill>
                  <a:srgbClr val="000000"/>
                </a:solidFill>
                <a:ea typeface="MS PGothic" pitchFamily="34" charset="-128"/>
              </a:rPr>
              <a:t>Special conditions/requirements of the investigation (e.g., joint PDO/contractor)</a:t>
            </a:r>
            <a:r>
              <a:rPr lang="en-GB" sz="1400" b="1" dirty="0">
                <a:solidFill>
                  <a:srgbClr val="000000"/>
                </a:solidFill>
                <a:ea typeface="MS PGothic" pitchFamily="34" charset="-128"/>
              </a:rPr>
              <a:t> </a:t>
            </a: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Subject Matter Experts        : </a:t>
            </a:r>
            <a:r>
              <a:rPr lang="en-GB" sz="1400" dirty="0">
                <a:solidFill>
                  <a:srgbClr val="000000"/>
                </a:solidFill>
                <a:ea typeface="MS PGothic" pitchFamily="34" charset="-128"/>
              </a:rPr>
              <a:t>as required to be discussed during Kick Off meeting</a:t>
            </a:r>
            <a:endParaRPr lang="en-US" sz="1400" dirty="0">
              <a:solidFill>
                <a:srgbClr val="000000"/>
              </a:solidFill>
              <a:ea typeface="MS PGothic" pitchFamily="34" charset="-128"/>
            </a:endParaRP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Investigation deliverable     : </a:t>
            </a:r>
            <a:r>
              <a:rPr lang="en-GB" sz="1400" dirty="0">
                <a:solidFill>
                  <a:srgbClr val="000000"/>
                </a:solidFill>
                <a:ea typeface="MS PGothic" pitchFamily="34" charset="-128"/>
              </a:rPr>
              <a:t>The team is responsible for investigating the incident and completing the following: Investigation report , MD/IRC presentation, and learning pack.</a:t>
            </a:r>
            <a:endParaRPr lang="en-GB" sz="1400" b="1" dirty="0">
              <a:solidFill>
                <a:srgbClr val="000000"/>
              </a:solidFill>
              <a:ea typeface="MS PGothic" pitchFamily="34" charset="-128"/>
            </a:endParaRP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Previous NAD                       :</a:t>
            </a:r>
            <a:r>
              <a:rPr lang="en-GB" sz="1400" dirty="0">
                <a:solidFill>
                  <a:srgbClr val="000000"/>
                </a:solidFill>
                <a:ea typeface="MS PGothic" pitchFamily="34" charset="-128"/>
              </a:rPr>
              <a:t>Previous incident, similar incident, including PIM No from company</a:t>
            </a: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Immediate Cause                  :</a:t>
            </a:r>
            <a:r>
              <a:rPr lang="en-GB" sz="1400" dirty="0">
                <a:solidFill>
                  <a:srgbClr val="000000"/>
                </a:solidFill>
                <a:ea typeface="MS PGothic" pitchFamily="34" charset="-128"/>
              </a:rPr>
              <a:t>Bring to kick off meeting for agreement   </a:t>
            </a: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Critical Factors </a:t>
            </a:r>
            <a:r>
              <a:rPr lang="en-GB" sz="1400" dirty="0">
                <a:solidFill>
                  <a:srgbClr val="000000"/>
                </a:solidFill>
                <a:ea typeface="MS PGothic" pitchFamily="34" charset="-128"/>
              </a:rPr>
              <a:t>–  </a:t>
            </a:r>
          </a:p>
          <a:p>
            <a:pPr lvl="0" eaLnBrk="0" fontAlgn="base" hangingPunct="0">
              <a:lnSpc>
                <a:spcPct val="100000"/>
              </a:lnSpc>
              <a:spcBef>
                <a:spcPct val="0"/>
              </a:spcBef>
              <a:spcAft>
                <a:spcPct val="0"/>
              </a:spcAft>
              <a:buNone/>
              <a:defRPr/>
            </a:pPr>
            <a:r>
              <a:rPr lang="en-GB" sz="1400" dirty="0">
                <a:solidFill>
                  <a:srgbClr val="000000"/>
                </a:solidFill>
                <a:ea typeface="MS PGothic" pitchFamily="34" charset="-128"/>
              </a:rPr>
              <a:t>		1.</a:t>
            </a:r>
          </a:p>
          <a:p>
            <a:pPr lvl="0" eaLnBrk="0" fontAlgn="base" hangingPunct="0">
              <a:lnSpc>
                <a:spcPct val="100000"/>
              </a:lnSpc>
              <a:spcBef>
                <a:spcPct val="0"/>
              </a:spcBef>
              <a:spcAft>
                <a:spcPct val="0"/>
              </a:spcAft>
              <a:buNone/>
              <a:defRPr/>
            </a:pPr>
            <a:r>
              <a:rPr lang="en-GB" sz="1400" dirty="0">
                <a:solidFill>
                  <a:srgbClr val="000000"/>
                </a:solidFill>
                <a:ea typeface="MS PGothic" pitchFamily="34" charset="-128"/>
              </a:rPr>
              <a:t>		2.        </a:t>
            </a:r>
          </a:p>
          <a:p>
            <a:pPr eaLnBrk="0" fontAlgn="base" hangingPunct="0">
              <a:lnSpc>
                <a:spcPct val="100000"/>
              </a:lnSpc>
              <a:spcBef>
                <a:spcPct val="0"/>
              </a:spcBef>
              <a:spcAft>
                <a:spcPct val="0"/>
              </a:spcAft>
              <a:defRPr/>
            </a:pPr>
            <a:r>
              <a:rPr lang="en-GB" sz="1400" b="1" dirty="0">
                <a:solidFill>
                  <a:srgbClr val="000000"/>
                </a:solidFill>
                <a:ea typeface="MS PGothic" pitchFamily="34" charset="-128"/>
              </a:rPr>
              <a:t>Investigation Team Members: </a:t>
            </a:r>
            <a:r>
              <a:rPr lang="en-GB" sz="1400" dirty="0">
                <a:solidFill>
                  <a:srgbClr val="000000"/>
                </a:solidFill>
                <a:ea typeface="MS PGothic" pitchFamily="34" charset="-128"/>
              </a:rPr>
              <a:t>Names, reference indicators, role in investigation           </a:t>
            </a:r>
          </a:p>
          <a:p>
            <a:pPr eaLnBrk="0" fontAlgn="base" hangingPunct="0">
              <a:lnSpc>
                <a:spcPct val="100000"/>
              </a:lnSpc>
              <a:spcBef>
                <a:spcPct val="0"/>
              </a:spcBef>
              <a:spcAft>
                <a:spcPct val="0"/>
              </a:spcAft>
              <a:buFont typeface="+mj-lt"/>
              <a:buAutoNum type="arabicPeriod"/>
              <a:defRPr/>
            </a:pPr>
            <a:r>
              <a:rPr lang="en-GB" sz="1400" dirty="0">
                <a:solidFill>
                  <a:srgbClr val="000000"/>
                </a:solidFill>
                <a:ea typeface="MS PGothic" pitchFamily="34" charset="-128"/>
              </a:rPr>
              <a:t> Investigation Team lead Name Reference Ind, Role, attend the scene (yes / no), HII (ICAM) trained (yes / no)</a:t>
            </a:r>
          </a:p>
          <a:p>
            <a:pPr lvl="0" eaLnBrk="0" fontAlgn="base" hangingPunct="0">
              <a:lnSpc>
                <a:spcPct val="100000"/>
              </a:lnSpc>
              <a:spcBef>
                <a:spcPct val="0"/>
              </a:spcBef>
              <a:spcAft>
                <a:spcPct val="0"/>
              </a:spcAft>
              <a:buFont typeface="+mj-lt"/>
              <a:buAutoNum type="arabicPeriod"/>
              <a:defRPr/>
            </a:pPr>
            <a:r>
              <a:rPr lang="en-GB" sz="1400" dirty="0">
                <a:solidFill>
                  <a:srgbClr val="000000"/>
                </a:solidFill>
                <a:ea typeface="MS PGothic" pitchFamily="34" charset="-128"/>
              </a:rPr>
              <a:t> Name Reference Ind, Role, attend the scene (yes / no), HII (ICAM) trained (yes / no)</a:t>
            </a:r>
          </a:p>
          <a:p>
            <a:pPr lvl="0" eaLnBrk="0" fontAlgn="base" hangingPunct="0">
              <a:lnSpc>
                <a:spcPct val="100000"/>
              </a:lnSpc>
              <a:spcBef>
                <a:spcPct val="0"/>
              </a:spcBef>
              <a:spcAft>
                <a:spcPct val="0"/>
              </a:spcAft>
              <a:buFont typeface="+mj-lt"/>
              <a:buAutoNum type="arabicPeriod"/>
              <a:defRPr/>
            </a:pPr>
            <a:r>
              <a:rPr lang="en-GB" sz="1400" dirty="0">
                <a:solidFill>
                  <a:srgbClr val="000000"/>
                </a:solidFill>
                <a:ea typeface="MS PGothic" pitchFamily="34" charset="-128"/>
              </a:rPr>
              <a:t> Name Reference Ind, Role, attend the scene (yes / no), HII (ICAM) trained (yes / no)</a:t>
            </a:r>
          </a:p>
          <a:p>
            <a:pPr lvl="0" eaLnBrk="0" fontAlgn="base" hangingPunct="0">
              <a:lnSpc>
                <a:spcPct val="100000"/>
              </a:lnSpc>
              <a:spcBef>
                <a:spcPct val="0"/>
              </a:spcBef>
              <a:spcAft>
                <a:spcPct val="0"/>
              </a:spcAft>
              <a:buNone/>
              <a:defRPr/>
            </a:pPr>
            <a:endParaRPr lang="en-GB" sz="1400" dirty="0">
              <a:solidFill>
                <a:srgbClr val="000000"/>
              </a:solidFill>
              <a:ea typeface="MS PGothic" pitchFamily="34" charset="-128"/>
            </a:endParaRPr>
          </a:p>
          <a:p>
            <a:pPr lvl="0" eaLnBrk="0" fontAlgn="base" hangingPunct="0">
              <a:lnSpc>
                <a:spcPct val="100000"/>
              </a:lnSpc>
              <a:spcBef>
                <a:spcPct val="0"/>
              </a:spcBef>
              <a:spcAft>
                <a:spcPct val="0"/>
              </a:spcAft>
              <a:buNone/>
              <a:defRPr/>
            </a:pPr>
            <a:r>
              <a:rPr lang="en-GB" sz="1400" dirty="0">
                <a:solidFill>
                  <a:srgbClr val="000000"/>
                </a:solidFill>
                <a:ea typeface="MS PGothic" pitchFamily="34" charset="-128"/>
              </a:rPr>
              <a:t> If not HII (ICAM) trained the contractor is to provide Incident investigator, level of competency assurance from senior management. NAD investigations should always include a medical professional.</a:t>
            </a:r>
          </a:p>
          <a:p>
            <a:pPr lvl="0" eaLnBrk="0" fontAlgn="base" hangingPunct="0">
              <a:lnSpc>
                <a:spcPct val="100000"/>
              </a:lnSpc>
              <a:spcBef>
                <a:spcPct val="0"/>
              </a:spcBef>
              <a:spcAft>
                <a:spcPct val="0"/>
              </a:spcAft>
              <a:buNone/>
              <a:defRPr/>
            </a:pPr>
            <a:endParaRPr lang="en-GB" sz="1400" dirty="0">
              <a:solidFill>
                <a:srgbClr val="000000"/>
              </a:solidFill>
              <a:ea typeface="MS PGothic" pitchFamily="34" charset="-128"/>
            </a:endParaRPr>
          </a:p>
          <a:p>
            <a:pPr lvl="0" eaLnBrk="0" fontAlgn="base" hangingPunct="0">
              <a:lnSpc>
                <a:spcPct val="100000"/>
              </a:lnSpc>
              <a:spcBef>
                <a:spcPct val="0"/>
              </a:spcBef>
              <a:spcAft>
                <a:spcPct val="0"/>
              </a:spcAft>
              <a:buNone/>
              <a:defRPr/>
            </a:pPr>
            <a:r>
              <a:rPr lang="en-GB" sz="1400" b="1" dirty="0">
                <a:solidFill>
                  <a:srgbClr val="000000"/>
                </a:solidFill>
                <a:ea typeface="MS PGothic" pitchFamily="34" charset="-128"/>
              </a:rPr>
              <a:t>  Evidence repository must be provided electronically on data stick prior to MSE3 IRC</a:t>
            </a:r>
            <a:endParaRPr lang="en-US" sz="1400" b="1" dirty="0">
              <a:solidFill>
                <a:srgbClr val="000000"/>
              </a:solidFill>
              <a:ea typeface="MS PGothic" pitchFamily="34" charset="-128"/>
            </a:endParaRPr>
          </a:p>
          <a:p>
            <a:endParaRPr lang="en-US" sz="1400" dirty="0"/>
          </a:p>
        </p:txBody>
      </p:sp>
      <p:pic>
        <p:nvPicPr>
          <p:cNvPr id="8" name="Picture 7">
            <a:extLst>
              <a:ext uri="{FF2B5EF4-FFF2-40B4-BE49-F238E27FC236}">
                <a16:creationId xmlns:a16="http://schemas.microsoft.com/office/drawing/2014/main" id="{B63CA1DA-4597-485B-839D-C08AF78DB5DC}"/>
              </a:ext>
            </a:extLst>
          </p:cNvPr>
          <p:cNvPicPr>
            <a:picLocks noChangeAspect="1"/>
          </p:cNvPicPr>
          <p:nvPr/>
        </p:nvPicPr>
        <p:blipFill>
          <a:blip r:embed="rId3"/>
          <a:stretch>
            <a:fillRect/>
          </a:stretch>
        </p:blipFill>
        <p:spPr>
          <a:xfrm>
            <a:off x="2967357" y="6541274"/>
            <a:ext cx="5590517" cy="377985"/>
          </a:xfrm>
          <a:prstGeom prst="rect">
            <a:avLst/>
          </a:prstGeom>
        </p:spPr>
      </p:pic>
    </p:spTree>
    <p:extLst>
      <p:ext uri="{BB962C8B-B14F-4D97-AF65-F5344CB8AC3E}">
        <p14:creationId xmlns:p14="http://schemas.microsoft.com/office/powerpoint/2010/main" val="27495852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0B56AE8-5CBA-4AA9-B9AA-83C8422C7DE4}"/>
              </a:ext>
            </a:extLst>
          </p:cNvPr>
          <p:cNvPicPr>
            <a:picLocks noChangeAspect="1"/>
          </p:cNvPicPr>
          <p:nvPr/>
        </p:nvPicPr>
        <p:blipFill>
          <a:blip r:embed="rId2"/>
          <a:stretch>
            <a:fillRect/>
          </a:stretch>
        </p:blipFill>
        <p:spPr>
          <a:xfrm>
            <a:off x="2907451" y="6492875"/>
            <a:ext cx="5590517" cy="377985"/>
          </a:xfrm>
          <a:prstGeom prst="rect">
            <a:avLst/>
          </a:prstGeom>
        </p:spPr>
      </p:pic>
      <p:sp>
        <p:nvSpPr>
          <p:cNvPr id="6" name="TextBox 5">
            <a:extLst>
              <a:ext uri="{FF2B5EF4-FFF2-40B4-BE49-F238E27FC236}">
                <a16:creationId xmlns:a16="http://schemas.microsoft.com/office/drawing/2014/main" id="{CA25792C-CF44-4B4F-B4E6-9176E86FB3C7}"/>
              </a:ext>
            </a:extLst>
          </p:cNvPr>
          <p:cNvSpPr txBox="1"/>
          <p:nvPr/>
        </p:nvSpPr>
        <p:spPr>
          <a:xfrm>
            <a:off x="3195812" y="2337247"/>
            <a:ext cx="8113046" cy="1754326"/>
          </a:xfrm>
          <a:prstGeom prst="rect">
            <a:avLst/>
          </a:prstGeom>
          <a:noFill/>
        </p:spPr>
        <p:txBody>
          <a:bodyPr wrap="square" rtlCol="0">
            <a:spAutoFit/>
          </a:bodyPr>
          <a:lstStyle/>
          <a:p>
            <a:endParaRPr lang="en-US" sz="5400" dirty="0">
              <a:latin typeface="Calibri" panose="020F0502020204030204" pitchFamily="34" charset="0"/>
            </a:endParaRPr>
          </a:p>
          <a:p>
            <a:pPr algn="ctr"/>
            <a:r>
              <a:rPr lang="en-US" sz="5400" i="1" kern="0" dirty="0">
                <a:latin typeface="Times New Roman" panose="02020603050405020304" pitchFamily="18" charset="0"/>
                <a:ea typeface="MS PGothic" pitchFamily="34" charset="-128"/>
                <a:cs typeface="Times New Roman" panose="02020603050405020304" pitchFamily="18" charset="0"/>
              </a:rPr>
              <a:t>END OF INVESTIGATION </a:t>
            </a:r>
          </a:p>
        </p:txBody>
      </p:sp>
      <p:grpSp>
        <p:nvGrpSpPr>
          <p:cNvPr id="7" name="Group 6">
            <a:extLst>
              <a:ext uri="{FF2B5EF4-FFF2-40B4-BE49-F238E27FC236}">
                <a16:creationId xmlns:a16="http://schemas.microsoft.com/office/drawing/2014/main" id="{0F7CD7B8-365A-4476-B6FA-DC62D7B5EC96}"/>
              </a:ext>
            </a:extLst>
          </p:cNvPr>
          <p:cNvGrpSpPr/>
          <p:nvPr/>
        </p:nvGrpSpPr>
        <p:grpSpPr>
          <a:xfrm>
            <a:off x="713531" y="1289868"/>
            <a:ext cx="2931113" cy="5256170"/>
            <a:chOff x="838200" y="490540"/>
            <a:chExt cx="3401095" cy="5456860"/>
          </a:xfrm>
        </p:grpSpPr>
        <p:sp>
          <p:nvSpPr>
            <p:cNvPr id="8" name="Freeform 11">
              <a:extLst>
                <a:ext uri="{FF2B5EF4-FFF2-40B4-BE49-F238E27FC236}">
                  <a16:creationId xmlns:a16="http://schemas.microsoft.com/office/drawing/2014/main" id="{76D935A6-2F93-4410-AA41-3E9A50346D45}"/>
                </a:ext>
              </a:extLst>
            </p:cNvPr>
            <p:cNvSpPr>
              <a:spLocks/>
            </p:cNvSpPr>
            <p:nvPr/>
          </p:nvSpPr>
          <p:spPr bwMode="auto">
            <a:xfrm>
              <a:off x="3200384" y="1731372"/>
              <a:ext cx="926292" cy="202714"/>
            </a:xfrm>
            <a:custGeom>
              <a:avLst/>
              <a:gdLst>
                <a:gd name="T0" fmla="*/ 658 w 658"/>
                <a:gd name="T1" fmla="*/ 0 h 144"/>
                <a:gd name="T2" fmla="*/ 658 w 658"/>
                <a:gd name="T3" fmla="*/ 144 h 144"/>
                <a:gd name="T4" fmla="*/ 0 w 658"/>
                <a:gd name="T5" fmla="*/ 116 h 144"/>
                <a:gd name="T6" fmla="*/ 0 w 658"/>
                <a:gd name="T7" fmla="*/ 0 h 144"/>
                <a:gd name="T8" fmla="*/ 658 w 658"/>
                <a:gd name="T9" fmla="*/ 0 h 144"/>
              </a:gdLst>
              <a:ahLst/>
              <a:cxnLst>
                <a:cxn ang="0">
                  <a:pos x="T0" y="T1"/>
                </a:cxn>
                <a:cxn ang="0">
                  <a:pos x="T2" y="T3"/>
                </a:cxn>
                <a:cxn ang="0">
                  <a:pos x="T4" y="T5"/>
                </a:cxn>
                <a:cxn ang="0">
                  <a:pos x="T6" y="T7"/>
                </a:cxn>
                <a:cxn ang="0">
                  <a:pos x="T8" y="T9"/>
                </a:cxn>
              </a:cxnLst>
              <a:rect l="0" t="0" r="r" b="b"/>
              <a:pathLst>
                <a:path w="658" h="144">
                  <a:moveTo>
                    <a:pt x="658" y="0"/>
                  </a:moveTo>
                  <a:lnTo>
                    <a:pt x="658" y="144"/>
                  </a:lnTo>
                  <a:lnTo>
                    <a:pt x="0" y="116"/>
                  </a:lnTo>
                  <a:lnTo>
                    <a:pt x="0" y="0"/>
                  </a:lnTo>
                  <a:lnTo>
                    <a:pt x="658" y="0"/>
                  </a:lnTo>
                  <a:close/>
                </a:path>
              </a:pathLst>
            </a:custGeom>
            <a:solidFill>
              <a:srgbClr val="326581">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9" name="Rectangle 12">
              <a:extLst>
                <a:ext uri="{FF2B5EF4-FFF2-40B4-BE49-F238E27FC236}">
                  <a16:creationId xmlns:a16="http://schemas.microsoft.com/office/drawing/2014/main" id="{ABA609D6-0E01-4804-9F47-9D51EA42BEE1}"/>
                </a:ext>
              </a:extLst>
            </p:cNvPr>
            <p:cNvSpPr>
              <a:spLocks noChangeArrowheads="1"/>
            </p:cNvSpPr>
            <p:nvPr/>
          </p:nvSpPr>
          <p:spPr bwMode="auto">
            <a:xfrm>
              <a:off x="4126676" y="1731372"/>
              <a:ext cx="112619" cy="247761"/>
            </a:xfrm>
            <a:prstGeom prst="rect">
              <a:avLst/>
            </a:prstGeom>
            <a:solidFill>
              <a:srgbClr val="FFCA0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0" name="Rectangle 13">
              <a:extLst>
                <a:ext uri="{FF2B5EF4-FFF2-40B4-BE49-F238E27FC236}">
                  <a16:creationId xmlns:a16="http://schemas.microsoft.com/office/drawing/2014/main" id="{1B5F8EE3-1DFE-4E66-A2B5-F2A8E23C06D6}"/>
                </a:ext>
              </a:extLst>
            </p:cNvPr>
            <p:cNvSpPr>
              <a:spLocks noChangeArrowheads="1"/>
            </p:cNvSpPr>
            <p:nvPr/>
          </p:nvSpPr>
          <p:spPr bwMode="auto">
            <a:xfrm>
              <a:off x="4126676" y="1483611"/>
              <a:ext cx="112619" cy="247761"/>
            </a:xfrm>
            <a:prstGeom prst="rect">
              <a:avLst/>
            </a:prstGeom>
            <a:solidFill>
              <a:srgbClr val="FFCA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1" name="Freeform 14">
              <a:extLst>
                <a:ext uri="{FF2B5EF4-FFF2-40B4-BE49-F238E27FC236}">
                  <a16:creationId xmlns:a16="http://schemas.microsoft.com/office/drawing/2014/main" id="{EBDBECDB-BE15-4B48-9633-EB5E36816969}"/>
                </a:ext>
              </a:extLst>
            </p:cNvPr>
            <p:cNvSpPr>
              <a:spLocks/>
            </p:cNvSpPr>
            <p:nvPr/>
          </p:nvSpPr>
          <p:spPr bwMode="auto">
            <a:xfrm>
              <a:off x="3200384" y="1525843"/>
              <a:ext cx="926292" cy="205529"/>
            </a:xfrm>
            <a:custGeom>
              <a:avLst/>
              <a:gdLst>
                <a:gd name="T0" fmla="*/ 658 w 658"/>
                <a:gd name="T1" fmla="*/ 0 h 146"/>
                <a:gd name="T2" fmla="*/ 658 w 658"/>
                <a:gd name="T3" fmla="*/ 146 h 146"/>
                <a:gd name="T4" fmla="*/ 0 w 658"/>
                <a:gd name="T5" fmla="*/ 146 h 146"/>
                <a:gd name="T6" fmla="*/ 0 w 658"/>
                <a:gd name="T7" fmla="*/ 30 h 146"/>
                <a:gd name="T8" fmla="*/ 658 w 658"/>
                <a:gd name="T9" fmla="*/ 0 h 146"/>
              </a:gdLst>
              <a:ahLst/>
              <a:cxnLst>
                <a:cxn ang="0">
                  <a:pos x="T0" y="T1"/>
                </a:cxn>
                <a:cxn ang="0">
                  <a:pos x="T2" y="T3"/>
                </a:cxn>
                <a:cxn ang="0">
                  <a:pos x="T4" y="T5"/>
                </a:cxn>
                <a:cxn ang="0">
                  <a:pos x="T6" y="T7"/>
                </a:cxn>
                <a:cxn ang="0">
                  <a:pos x="T8" y="T9"/>
                </a:cxn>
              </a:cxnLst>
              <a:rect l="0" t="0" r="r" b="b"/>
              <a:pathLst>
                <a:path w="658" h="146">
                  <a:moveTo>
                    <a:pt x="658" y="0"/>
                  </a:moveTo>
                  <a:lnTo>
                    <a:pt x="658" y="146"/>
                  </a:lnTo>
                  <a:lnTo>
                    <a:pt x="0" y="146"/>
                  </a:lnTo>
                  <a:lnTo>
                    <a:pt x="0" y="30"/>
                  </a:lnTo>
                  <a:lnTo>
                    <a:pt x="658" y="0"/>
                  </a:lnTo>
                  <a:close/>
                </a:path>
              </a:pathLst>
            </a:custGeom>
            <a:solidFill>
              <a:srgbClr val="326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nvGrpSpPr>
            <p:cNvPr id="12" name="Group 11">
              <a:extLst>
                <a:ext uri="{FF2B5EF4-FFF2-40B4-BE49-F238E27FC236}">
                  <a16:creationId xmlns:a16="http://schemas.microsoft.com/office/drawing/2014/main" id="{D02F8817-3A29-4970-A04C-B48A51CD252A}"/>
                </a:ext>
              </a:extLst>
            </p:cNvPr>
            <p:cNvGrpSpPr/>
            <p:nvPr/>
          </p:nvGrpSpPr>
          <p:grpSpPr>
            <a:xfrm>
              <a:off x="838200" y="490540"/>
              <a:ext cx="2701449" cy="5456860"/>
              <a:chOff x="838200" y="490540"/>
              <a:chExt cx="2701449" cy="5456860"/>
            </a:xfrm>
          </p:grpSpPr>
          <p:sp>
            <p:nvSpPr>
              <p:cNvPr id="15" name="Freeform 20">
                <a:extLst>
                  <a:ext uri="{FF2B5EF4-FFF2-40B4-BE49-F238E27FC236}">
                    <a16:creationId xmlns:a16="http://schemas.microsoft.com/office/drawing/2014/main" id="{68406CDA-F27A-4756-8A19-0C70BC4B5827}"/>
                  </a:ext>
                </a:extLst>
              </p:cNvPr>
              <p:cNvSpPr>
                <a:spLocks/>
              </p:cNvSpPr>
              <p:nvPr/>
            </p:nvSpPr>
            <p:spPr bwMode="auto">
              <a:xfrm>
                <a:off x="1529399" y="3865498"/>
                <a:ext cx="530717" cy="1606225"/>
              </a:xfrm>
              <a:custGeom>
                <a:avLst/>
                <a:gdLst>
                  <a:gd name="T0" fmla="*/ 188 w 188"/>
                  <a:gd name="T1" fmla="*/ 0 h 517"/>
                  <a:gd name="T2" fmla="*/ 188 w 188"/>
                  <a:gd name="T3" fmla="*/ 127 h 517"/>
                  <a:gd name="T4" fmla="*/ 159 w 188"/>
                  <a:gd name="T5" fmla="*/ 127 h 517"/>
                  <a:gd name="T6" fmla="*/ 122 w 188"/>
                  <a:gd name="T7" fmla="*/ 231 h 517"/>
                  <a:gd name="T8" fmla="*/ 102 w 188"/>
                  <a:gd name="T9" fmla="*/ 517 h 517"/>
                  <a:gd name="T10" fmla="*/ 0 w 188"/>
                  <a:gd name="T11" fmla="*/ 517 h 517"/>
                  <a:gd name="T12" fmla="*/ 1 w 188"/>
                  <a:gd name="T13" fmla="*/ 0 h 517"/>
                  <a:gd name="T14" fmla="*/ 188 w 188"/>
                  <a:gd name="T15" fmla="*/ 0 h 5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8" h="517">
                    <a:moveTo>
                      <a:pt x="188" y="0"/>
                    </a:moveTo>
                    <a:cubicBezTo>
                      <a:pt x="188" y="127"/>
                      <a:pt x="188" y="127"/>
                      <a:pt x="188" y="127"/>
                    </a:cubicBezTo>
                    <a:cubicBezTo>
                      <a:pt x="159" y="127"/>
                      <a:pt x="159" y="127"/>
                      <a:pt x="159" y="127"/>
                    </a:cubicBezTo>
                    <a:cubicBezTo>
                      <a:pt x="140" y="133"/>
                      <a:pt x="122" y="231"/>
                      <a:pt x="122" y="231"/>
                    </a:cubicBezTo>
                    <a:cubicBezTo>
                      <a:pt x="102" y="517"/>
                      <a:pt x="102" y="517"/>
                      <a:pt x="102" y="517"/>
                    </a:cubicBezTo>
                    <a:cubicBezTo>
                      <a:pt x="0" y="517"/>
                      <a:pt x="0" y="517"/>
                      <a:pt x="0" y="517"/>
                    </a:cubicBezTo>
                    <a:cubicBezTo>
                      <a:pt x="1" y="0"/>
                      <a:pt x="1" y="0"/>
                      <a:pt x="1" y="0"/>
                    </a:cubicBezTo>
                    <a:lnTo>
                      <a:pt x="188" y="0"/>
                    </a:ln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6" name="Freeform 26">
                <a:extLst>
                  <a:ext uri="{FF2B5EF4-FFF2-40B4-BE49-F238E27FC236}">
                    <a16:creationId xmlns:a16="http://schemas.microsoft.com/office/drawing/2014/main" id="{16296C33-DAA5-4FC7-A45F-666F5EA6917A}"/>
                  </a:ext>
                </a:extLst>
              </p:cNvPr>
              <p:cNvSpPr>
                <a:spLocks/>
              </p:cNvSpPr>
              <p:nvPr/>
            </p:nvSpPr>
            <p:spPr bwMode="auto">
              <a:xfrm>
                <a:off x="2060117" y="3865498"/>
                <a:ext cx="533533" cy="1604456"/>
              </a:xfrm>
              <a:custGeom>
                <a:avLst/>
                <a:gdLst>
                  <a:gd name="T0" fmla="*/ 0 w 189"/>
                  <a:gd name="T1" fmla="*/ 0 h 517"/>
                  <a:gd name="T2" fmla="*/ 0 w 189"/>
                  <a:gd name="T3" fmla="*/ 127 h 517"/>
                  <a:gd name="T4" fmla="*/ 30 w 189"/>
                  <a:gd name="T5" fmla="*/ 127 h 517"/>
                  <a:gd name="T6" fmla="*/ 67 w 189"/>
                  <a:gd name="T7" fmla="*/ 231 h 517"/>
                  <a:gd name="T8" fmla="*/ 86 w 189"/>
                  <a:gd name="T9" fmla="*/ 517 h 517"/>
                  <a:gd name="T10" fmla="*/ 189 w 189"/>
                  <a:gd name="T11" fmla="*/ 517 h 517"/>
                  <a:gd name="T12" fmla="*/ 188 w 189"/>
                  <a:gd name="T13" fmla="*/ 0 h 517"/>
                  <a:gd name="T14" fmla="*/ 0 w 189"/>
                  <a:gd name="T15" fmla="*/ 0 h 5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89" h="517">
                    <a:moveTo>
                      <a:pt x="0" y="0"/>
                    </a:moveTo>
                    <a:cubicBezTo>
                      <a:pt x="0" y="127"/>
                      <a:pt x="0" y="127"/>
                      <a:pt x="0" y="127"/>
                    </a:cubicBezTo>
                    <a:cubicBezTo>
                      <a:pt x="30" y="127"/>
                      <a:pt x="30" y="127"/>
                      <a:pt x="30" y="127"/>
                    </a:cubicBezTo>
                    <a:cubicBezTo>
                      <a:pt x="48" y="133"/>
                      <a:pt x="67" y="231"/>
                      <a:pt x="67" y="231"/>
                    </a:cubicBezTo>
                    <a:cubicBezTo>
                      <a:pt x="86" y="517"/>
                      <a:pt x="86" y="517"/>
                      <a:pt x="86" y="517"/>
                    </a:cubicBezTo>
                    <a:cubicBezTo>
                      <a:pt x="189" y="517"/>
                      <a:pt x="189" y="517"/>
                      <a:pt x="189" y="517"/>
                    </a:cubicBezTo>
                    <a:cubicBezTo>
                      <a:pt x="188" y="0"/>
                      <a:pt x="188" y="0"/>
                      <a:pt x="188" y="0"/>
                    </a:cubicBezTo>
                    <a:lnTo>
                      <a:pt x="0" y="0"/>
                    </a:lnTo>
                    <a:close/>
                  </a:path>
                </a:pathLst>
              </a:custGeom>
              <a:solidFill>
                <a:sysClr val="windowText" lastClr="000000">
                  <a:lumMod val="85000"/>
                  <a:lumOff val="15000"/>
                </a:sysClr>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7" name="Line 32">
                <a:extLst>
                  <a:ext uri="{FF2B5EF4-FFF2-40B4-BE49-F238E27FC236}">
                    <a16:creationId xmlns:a16="http://schemas.microsoft.com/office/drawing/2014/main" id="{A558AE8B-E60D-4DD1-B66E-FEBBA48FB4A7}"/>
                  </a:ext>
                </a:extLst>
              </p:cNvPr>
              <p:cNvSpPr>
                <a:spLocks noChangeShapeType="1"/>
              </p:cNvSpPr>
              <p:nvPr/>
            </p:nvSpPr>
            <p:spPr bwMode="auto">
              <a:xfrm>
                <a:off x="3090581" y="4541210"/>
                <a:ext cx="0" cy="0"/>
              </a:xfrm>
              <a:prstGeom prst="line">
                <a:avLst/>
              </a:prstGeom>
              <a:noFill/>
              <a:ln w="12700"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8" name="Freeform 33">
                <a:extLst>
                  <a:ext uri="{FF2B5EF4-FFF2-40B4-BE49-F238E27FC236}">
                    <a16:creationId xmlns:a16="http://schemas.microsoft.com/office/drawing/2014/main" id="{906F8F30-67EA-463F-AF50-893E9CC8AB18}"/>
                  </a:ext>
                </a:extLst>
              </p:cNvPr>
              <p:cNvSpPr>
                <a:spLocks/>
              </p:cNvSpPr>
              <p:nvPr/>
            </p:nvSpPr>
            <p:spPr bwMode="auto">
              <a:xfrm>
                <a:off x="1139456" y="3966855"/>
                <a:ext cx="432176" cy="419505"/>
              </a:xfrm>
              <a:custGeom>
                <a:avLst/>
                <a:gdLst>
                  <a:gd name="T0" fmla="*/ 138 w 153"/>
                  <a:gd name="T1" fmla="*/ 109 h 149"/>
                  <a:gd name="T2" fmla="*/ 116 w 153"/>
                  <a:gd name="T3" fmla="*/ 111 h 149"/>
                  <a:gd name="T4" fmla="*/ 111 w 153"/>
                  <a:gd name="T5" fmla="*/ 128 h 149"/>
                  <a:gd name="T6" fmla="*/ 96 w 153"/>
                  <a:gd name="T7" fmla="*/ 126 h 149"/>
                  <a:gd name="T8" fmla="*/ 88 w 153"/>
                  <a:gd name="T9" fmla="*/ 140 h 149"/>
                  <a:gd name="T10" fmla="*/ 72 w 153"/>
                  <a:gd name="T11" fmla="*/ 133 h 149"/>
                  <a:gd name="T12" fmla="*/ 60 w 153"/>
                  <a:gd name="T13" fmla="*/ 147 h 149"/>
                  <a:gd name="T14" fmla="*/ 43 w 153"/>
                  <a:gd name="T15" fmla="*/ 135 h 149"/>
                  <a:gd name="T16" fmla="*/ 32 w 153"/>
                  <a:gd name="T17" fmla="*/ 145 h 149"/>
                  <a:gd name="T18" fmla="*/ 9 w 153"/>
                  <a:gd name="T19" fmla="*/ 67 h 149"/>
                  <a:gd name="T20" fmla="*/ 11 w 153"/>
                  <a:gd name="T21" fmla="*/ 23 h 149"/>
                  <a:gd name="T22" fmla="*/ 73 w 153"/>
                  <a:gd name="T23" fmla="*/ 0 h 149"/>
                  <a:gd name="T24" fmla="*/ 95 w 153"/>
                  <a:gd name="T25" fmla="*/ 24 h 149"/>
                  <a:gd name="T26" fmla="*/ 125 w 153"/>
                  <a:gd name="T27" fmla="*/ 46 h 149"/>
                  <a:gd name="T28" fmla="*/ 133 w 153"/>
                  <a:gd name="T29" fmla="*/ 84 h 149"/>
                  <a:gd name="T30" fmla="*/ 138 w 153"/>
                  <a:gd name="T31" fmla="*/ 109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49">
                    <a:moveTo>
                      <a:pt x="138" y="109"/>
                    </a:moveTo>
                    <a:cubicBezTo>
                      <a:pt x="137" y="109"/>
                      <a:pt x="116" y="111"/>
                      <a:pt x="116" y="111"/>
                    </a:cubicBezTo>
                    <a:cubicBezTo>
                      <a:pt x="119" y="119"/>
                      <a:pt x="117" y="123"/>
                      <a:pt x="111" y="128"/>
                    </a:cubicBezTo>
                    <a:cubicBezTo>
                      <a:pt x="105" y="133"/>
                      <a:pt x="100" y="124"/>
                      <a:pt x="96" y="126"/>
                    </a:cubicBezTo>
                    <a:cubicBezTo>
                      <a:pt x="93" y="128"/>
                      <a:pt x="95" y="136"/>
                      <a:pt x="88" y="140"/>
                    </a:cubicBezTo>
                    <a:cubicBezTo>
                      <a:pt x="81" y="144"/>
                      <a:pt x="72" y="133"/>
                      <a:pt x="72" y="133"/>
                    </a:cubicBezTo>
                    <a:cubicBezTo>
                      <a:pt x="72" y="139"/>
                      <a:pt x="67" y="145"/>
                      <a:pt x="60" y="147"/>
                    </a:cubicBezTo>
                    <a:cubicBezTo>
                      <a:pt x="53" y="149"/>
                      <a:pt x="43" y="135"/>
                      <a:pt x="43" y="135"/>
                    </a:cubicBezTo>
                    <a:cubicBezTo>
                      <a:pt x="43" y="142"/>
                      <a:pt x="40" y="146"/>
                      <a:pt x="32" y="145"/>
                    </a:cubicBezTo>
                    <a:cubicBezTo>
                      <a:pt x="23" y="143"/>
                      <a:pt x="0" y="95"/>
                      <a:pt x="9" y="67"/>
                    </a:cubicBezTo>
                    <a:cubicBezTo>
                      <a:pt x="15" y="50"/>
                      <a:pt x="13" y="33"/>
                      <a:pt x="11" y="23"/>
                    </a:cubicBezTo>
                    <a:cubicBezTo>
                      <a:pt x="73" y="0"/>
                      <a:pt x="73" y="0"/>
                      <a:pt x="73" y="0"/>
                    </a:cubicBezTo>
                    <a:cubicBezTo>
                      <a:pt x="79" y="8"/>
                      <a:pt x="91" y="22"/>
                      <a:pt x="95" y="24"/>
                    </a:cubicBezTo>
                    <a:cubicBezTo>
                      <a:pt x="102" y="26"/>
                      <a:pt x="117" y="30"/>
                      <a:pt x="125" y="46"/>
                    </a:cubicBezTo>
                    <a:cubicBezTo>
                      <a:pt x="133" y="63"/>
                      <a:pt x="133" y="84"/>
                      <a:pt x="133" y="84"/>
                    </a:cubicBezTo>
                    <a:cubicBezTo>
                      <a:pt x="153" y="90"/>
                      <a:pt x="139" y="108"/>
                      <a:pt x="138" y="109"/>
                    </a:cubicBez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nvGrpSpPr>
              <p:cNvPr id="19" name="Group 18">
                <a:extLst>
                  <a:ext uri="{FF2B5EF4-FFF2-40B4-BE49-F238E27FC236}">
                    <a16:creationId xmlns:a16="http://schemas.microsoft.com/office/drawing/2014/main" id="{DC919EE1-6F02-4DE4-A8ED-2DC4EB90BCD1}"/>
                  </a:ext>
                </a:extLst>
              </p:cNvPr>
              <p:cNvGrpSpPr/>
              <p:nvPr/>
            </p:nvGrpSpPr>
            <p:grpSpPr>
              <a:xfrm flipH="1">
                <a:off x="1295616" y="490540"/>
                <a:ext cx="1672282" cy="2462929"/>
                <a:chOff x="-1659511" y="1906017"/>
                <a:chExt cx="1613870" cy="2376900"/>
              </a:xfrm>
            </p:grpSpPr>
            <p:sp>
              <p:nvSpPr>
                <p:cNvPr id="52" name="Freeform 8">
                  <a:extLst>
                    <a:ext uri="{FF2B5EF4-FFF2-40B4-BE49-F238E27FC236}">
                      <a16:creationId xmlns:a16="http://schemas.microsoft.com/office/drawing/2014/main" id="{494C650D-FCDD-4177-9556-6ED61E23CBCC}"/>
                    </a:ext>
                  </a:extLst>
                </p:cNvPr>
                <p:cNvSpPr>
                  <a:spLocks/>
                </p:cNvSpPr>
                <p:nvPr/>
              </p:nvSpPr>
              <p:spPr bwMode="auto">
                <a:xfrm>
                  <a:off x="-920257" y="3630405"/>
                  <a:ext cx="359435" cy="652512"/>
                </a:xfrm>
                <a:custGeom>
                  <a:avLst/>
                  <a:gdLst>
                    <a:gd name="T0" fmla="*/ 165 w 168"/>
                    <a:gd name="T1" fmla="*/ 104 h 135"/>
                    <a:gd name="T2" fmla="*/ 168 w 168"/>
                    <a:gd name="T3" fmla="*/ 4 h 135"/>
                    <a:gd name="T4" fmla="*/ 4 w 168"/>
                    <a:gd name="T5" fmla="*/ 0 h 135"/>
                    <a:gd name="T6" fmla="*/ 0 w 168"/>
                    <a:gd name="T7" fmla="*/ 129 h 135"/>
                    <a:gd name="T8" fmla="*/ 165 w 168"/>
                    <a:gd name="T9" fmla="*/ 104 h 135"/>
                  </a:gdLst>
                  <a:ahLst/>
                  <a:cxnLst>
                    <a:cxn ang="0">
                      <a:pos x="T0" y="T1"/>
                    </a:cxn>
                    <a:cxn ang="0">
                      <a:pos x="T2" y="T3"/>
                    </a:cxn>
                    <a:cxn ang="0">
                      <a:pos x="T4" y="T5"/>
                    </a:cxn>
                    <a:cxn ang="0">
                      <a:pos x="T6" y="T7"/>
                    </a:cxn>
                    <a:cxn ang="0">
                      <a:pos x="T8" y="T9"/>
                    </a:cxn>
                  </a:cxnLst>
                  <a:rect l="0" t="0" r="r" b="b"/>
                  <a:pathLst>
                    <a:path w="168" h="135">
                      <a:moveTo>
                        <a:pt x="165" y="104"/>
                      </a:moveTo>
                      <a:cubicBezTo>
                        <a:pt x="168" y="4"/>
                        <a:pt x="168" y="4"/>
                        <a:pt x="168" y="4"/>
                      </a:cubicBezTo>
                      <a:cubicBezTo>
                        <a:pt x="4" y="0"/>
                        <a:pt x="4" y="0"/>
                        <a:pt x="4" y="0"/>
                      </a:cubicBezTo>
                      <a:cubicBezTo>
                        <a:pt x="0" y="129"/>
                        <a:pt x="0" y="129"/>
                        <a:pt x="0" y="129"/>
                      </a:cubicBezTo>
                      <a:cubicBezTo>
                        <a:pt x="28" y="132"/>
                        <a:pt x="96" y="135"/>
                        <a:pt x="165" y="104"/>
                      </a:cubicBez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3" name="Freeform 19">
                  <a:extLst>
                    <a:ext uri="{FF2B5EF4-FFF2-40B4-BE49-F238E27FC236}">
                      <a16:creationId xmlns:a16="http://schemas.microsoft.com/office/drawing/2014/main" id="{29DB09C8-F46D-4073-8DDC-2B0F1AE4B993}"/>
                    </a:ext>
                  </a:extLst>
                </p:cNvPr>
                <p:cNvSpPr>
                  <a:spLocks/>
                </p:cNvSpPr>
                <p:nvPr/>
              </p:nvSpPr>
              <p:spPr bwMode="auto">
                <a:xfrm>
                  <a:off x="-1449072" y="2584266"/>
                  <a:ext cx="1335304" cy="682791"/>
                </a:xfrm>
                <a:custGeom>
                  <a:avLst/>
                  <a:gdLst>
                    <a:gd name="T0" fmla="*/ 372 w 469"/>
                    <a:gd name="T1" fmla="*/ 0 h 240"/>
                    <a:gd name="T2" fmla="*/ 176 w 469"/>
                    <a:gd name="T3" fmla="*/ 71 h 240"/>
                    <a:gd name="T4" fmla="*/ 16 w 469"/>
                    <a:gd name="T5" fmla="*/ 9 h 240"/>
                    <a:gd name="T6" fmla="*/ 39 w 469"/>
                    <a:gd name="T7" fmla="*/ 145 h 240"/>
                    <a:gd name="T8" fmla="*/ 382 w 469"/>
                    <a:gd name="T9" fmla="*/ 225 h 240"/>
                    <a:gd name="T10" fmla="*/ 440 w 469"/>
                    <a:gd name="T11" fmla="*/ 240 h 240"/>
                    <a:gd name="T12" fmla="*/ 469 w 469"/>
                    <a:gd name="T13" fmla="*/ 78 h 240"/>
                    <a:gd name="T14" fmla="*/ 372 w 469"/>
                    <a:gd name="T15" fmla="*/ 0 h 24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 h="240">
                      <a:moveTo>
                        <a:pt x="372" y="0"/>
                      </a:moveTo>
                      <a:cubicBezTo>
                        <a:pt x="372" y="0"/>
                        <a:pt x="214" y="75"/>
                        <a:pt x="176" y="71"/>
                      </a:cubicBezTo>
                      <a:cubicBezTo>
                        <a:pt x="138" y="67"/>
                        <a:pt x="16" y="9"/>
                        <a:pt x="16" y="9"/>
                      </a:cubicBezTo>
                      <a:cubicBezTo>
                        <a:pt x="0" y="82"/>
                        <a:pt x="39" y="145"/>
                        <a:pt x="39" y="145"/>
                      </a:cubicBezTo>
                      <a:cubicBezTo>
                        <a:pt x="382" y="225"/>
                        <a:pt x="382" y="225"/>
                        <a:pt x="382" y="225"/>
                      </a:cubicBezTo>
                      <a:cubicBezTo>
                        <a:pt x="440" y="240"/>
                        <a:pt x="440" y="240"/>
                        <a:pt x="440" y="240"/>
                      </a:cubicBezTo>
                      <a:cubicBezTo>
                        <a:pt x="456" y="178"/>
                        <a:pt x="469" y="114"/>
                        <a:pt x="469" y="78"/>
                      </a:cubicBezTo>
                      <a:cubicBezTo>
                        <a:pt x="398" y="62"/>
                        <a:pt x="372" y="0"/>
                        <a:pt x="372" y="0"/>
                      </a:cubicBezTo>
                      <a:close/>
                    </a:path>
                  </a:pathLst>
                </a:custGeom>
                <a:solidFill>
                  <a:srgbClr val="3B221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4" name="Freeform 20">
                  <a:extLst>
                    <a:ext uri="{FF2B5EF4-FFF2-40B4-BE49-F238E27FC236}">
                      <a16:creationId xmlns:a16="http://schemas.microsoft.com/office/drawing/2014/main" id="{0217F00D-E811-4647-AF63-4DD251DA41A0}"/>
                    </a:ext>
                  </a:extLst>
                </p:cNvPr>
                <p:cNvSpPr>
                  <a:spLocks/>
                </p:cNvSpPr>
                <p:nvPr/>
              </p:nvSpPr>
              <p:spPr bwMode="auto">
                <a:xfrm>
                  <a:off x="-1659511" y="1906017"/>
                  <a:ext cx="1545743" cy="909884"/>
                </a:xfrm>
                <a:custGeom>
                  <a:avLst/>
                  <a:gdLst>
                    <a:gd name="T0" fmla="*/ 499 w 543"/>
                    <a:gd name="T1" fmla="*/ 200 h 320"/>
                    <a:gd name="T2" fmla="*/ 256 w 543"/>
                    <a:gd name="T3" fmla="*/ 68 h 320"/>
                    <a:gd name="T4" fmla="*/ 187 w 543"/>
                    <a:gd name="T5" fmla="*/ 87 h 320"/>
                    <a:gd name="T6" fmla="*/ 89 w 543"/>
                    <a:gd name="T7" fmla="*/ 188 h 320"/>
                    <a:gd name="T8" fmla="*/ 90 w 543"/>
                    <a:gd name="T9" fmla="*/ 251 h 320"/>
                    <a:gd name="T10" fmla="*/ 250 w 543"/>
                    <a:gd name="T11" fmla="*/ 313 h 320"/>
                    <a:gd name="T12" fmla="*/ 446 w 543"/>
                    <a:gd name="T13" fmla="*/ 242 h 320"/>
                    <a:gd name="T14" fmla="*/ 543 w 543"/>
                    <a:gd name="T15" fmla="*/ 320 h 320"/>
                    <a:gd name="T16" fmla="*/ 499 w 543"/>
                    <a:gd name="T17" fmla="*/ 20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3" h="320">
                      <a:moveTo>
                        <a:pt x="499" y="200"/>
                      </a:moveTo>
                      <a:cubicBezTo>
                        <a:pt x="469" y="76"/>
                        <a:pt x="256" y="68"/>
                        <a:pt x="256" y="68"/>
                      </a:cubicBezTo>
                      <a:cubicBezTo>
                        <a:pt x="145" y="0"/>
                        <a:pt x="187" y="87"/>
                        <a:pt x="187" y="87"/>
                      </a:cubicBezTo>
                      <a:cubicBezTo>
                        <a:pt x="0" y="20"/>
                        <a:pt x="89" y="188"/>
                        <a:pt x="89" y="188"/>
                      </a:cubicBezTo>
                      <a:cubicBezTo>
                        <a:pt x="20" y="185"/>
                        <a:pt x="90" y="251"/>
                        <a:pt x="90" y="251"/>
                      </a:cubicBezTo>
                      <a:cubicBezTo>
                        <a:pt x="90" y="251"/>
                        <a:pt x="212" y="309"/>
                        <a:pt x="250" y="313"/>
                      </a:cubicBezTo>
                      <a:cubicBezTo>
                        <a:pt x="288" y="317"/>
                        <a:pt x="446" y="242"/>
                        <a:pt x="446" y="242"/>
                      </a:cubicBezTo>
                      <a:cubicBezTo>
                        <a:pt x="446" y="242"/>
                        <a:pt x="472" y="304"/>
                        <a:pt x="543" y="320"/>
                      </a:cubicBezTo>
                      <a:cubicBezTo>
                        <a:pt x="543" y="209"/>
                        <a:pt x="499" y="200"/>
                        <a:pt x="499" y="200"/>
                      </a:cubicBezTo>
                      <a:close/>
                    </a:path>
                  </a:pathLst>
                </a:custGeom>
                <a:solidFill>
                  <a:srgbClr val="502F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5" name="Freeform 21">
                  <a:extLst>
                    <a:ext uri="{FF2B5EF4-FFF2-40B4-BE49-F238E27FC236}">
                      <a16:creationId xmlns:a16="http://schemas.microsoft.com/office/drawing/2014/main" id="{1CE4677C-8AD9-4ABE-96F6-925509A811E2}"/>
                    </a:ext>
                  </a:extLst>
                </p:cNvPr>
                <p:cNvSpPr>
                  <a:spLocks/>
                </p:cNvSpPr>
                <p:nvPr/>
              </p:nvSpPr>
              <p:spPr bwMode="auto">
                <a:xfrm>
                  <a:off x="-1400626" y="2584266"/>
                  <a:ext cx="1354985" cy="1417057"/>
                </a:xfrm>
                <a:custGeom>
                  <a:avLst/>
                  <a:gdLst>
                    <a:gd name="T0" fmla="*/ 408 w 476"/>
                    <a:gd name="T1" fmla="*/ 195 h 498"/>
                    <a:gd name="T2" fmla="*/ 383 w 476"/>
                    <a:gd name="T3" fmla="*/ 217 h 498"/>
                    <a:gd name="T4" fmla="*/ 369 w 476"/>
                    <a:gd name="T5" fmla="*/ 177 h 498"/>
                    <a:gd name="T6" fmla="*/ 355 w 476"/>
                    <a:gd name="T7" fmla="*/ 0 h 498"/>
                    <a:gd name="T8" fmla="*/ 21 w 476"/>
                    <a:gd name="T9" fmla="*/ 19 h 498"/>
                    <a:gd name="T10" fmla="*/ 69 w 476"/>
                    <a:gd name="T11" fmla="*/ 407 h 498"/>
                    <a:gd name="T12" fmla="*/ 158 w 476"/>
                    <a:gd name="T13" fmla="*/ 469 h 498"/>
                    <a:gd name="T14" fmla="*/ 395 w 476"/>
                    <a:gd name="T15" fmla="*/ 314 h 498"/>
                    <a:gd name="T16" fmla="*/ 466 w 476"/>
                    <a:gd name="T17" fmla="*/ 243 h 498"/>
                    <a:gd name="T18" fmla="*/ 408 w 476"/>
                    <a:gd name="T19" fmla="*/ 195 h 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6" h="498">
                      <a:moveTo>
                        <a:pt x="408" y="195"/>
                      </a:moveTo>
                      <a:cubicBezTo>
                        <a:pt x="383" y="217"/>
                        <a:pt x="383" y="217"/>
                        <a:pt x="383" y="217"/>
                      </a:cubicBezTo>
                      <a:cubicBezTo>
                        <a:pt x="377" y="204"/>
                        <a:pt x="373" y="190"/>
                        <a:pt x="369" y="177"/>
                      </a:cubicBezTo>
                      <a:cubicBezTo>
                        <a:pt x="348" y="98"/>
                        <a:pt x="355" y="0"/>
                        <a:pt x="355" y="0"/>
                      </a:cubicBezTo>
                      <a:cubicBezTo>
                        <a:pt x="175" y="70"/>
                        <a:pt x="21" y="19"/>
                        <a:pt x="21" y="19"/>
                      </a:cubicBezTo>
                      <a:cubicBezTo>
                        <a:pt x="30" y="109"/>
                        <a:pt x="0" y="306"/>
                        <a:pt x="69" y="407"/>
                      </a:cubicBezTo>
                      <a:cubicBezTo>
                        <a:pt x="89" y="437"/>
                        <a:pt x="115" y="462"/>
                        <a:pt x="158" y="469"/>
                      </a:cubicBezTo>
                      <a:cubicBezTo>
                        <a:pt x="346" y="498"/>
                        <a:pt x="395" y="314"/>
                        <a:pt x="395" y="314"/>
                      </a:cubicBezTo>
                      <a:cubicBezTo>
                        <a:pt x="395" y="314"/>
                        <a:pt x="454" y="330"/>
                        <a:pt x="466" y="243"/>
                      </a:cubicBezTo>
                      <a:cubicBezTo>
                        <a:pt x="476" y="171"/>
                        <a:pt x="408" y="195"/>
                        <a:pt x="408" y="195"/>
                      </a:cubicBez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6" name="Freeform 22">
                  <a:extLst>
                    <a:ext uri="{FF2B5EF4-FFF2-40B4-BE49-F238E27FC236}">
                      <a16:creationId xmlns:a16="http://schemas.microsoft.com/office/drawing/2014/main" id="{2610C764-68EF-4FB9-BDF1-6D98949C5DFB}"/>
                    </a:ext>
                  </a:extLst>
                </p:cNvPr>
                <p:cNvSpPr>
                  <a:spLocks/>
                </p:cNvSpPr>
                <p:nvPr/>
              </p:nvSpPr>
              <p:spPr bwMode="auto">
                <a:xfrm>
                  <a:off x="-1341582" y="2584266"/>
                  <a:ext cx="982553" cy="469324"/>
                </a:xfrm>
                <a:custGeom>
                  <a:avLst/>
                  <a:gdLst>
                    <a:gd name="T0" fmla="*/ 307 w 345"/>
                    <a:gd name="T1" fmla="*/ 32 h 165"/>
                    <a:gd name="T2" fmla="*/ 345 w 345"/>
                    <a:gd name="T3" fmla="*/ 165 h 165"/>
                    <a:gd name="T4" fmla="*/ 334 w 345"/>
                    <a:gd name="T5" fmla="*/ 0 h 165"/>
                    <a:gd name="T6" fmla="*/ 0 w 345"/>
                    <a:gd name="T7" fmla="*/ 19 h 165"/>
                    <a:gd name="T8" fmla="*/ 1 w 345"/>
                    <a:gd name="T9" fmla="*/ 52 h 165"/>
                    <a:gd name="T10" fmla="*/ 307 w 345"/>
                    <a:gd name="T11" fmla="*/ 32 h 165"/>
                  </a:gdLst>
                  <a:ahLst/>
                  <a:cxnLst>
                    <a:cxn ang="0">
                      <a:pos x="T0" y="T1"/>
                    </a:cxn>
                    <a:cxn ang="0">
                      <a:pos x="T2" y="T3"/>
                    </a:cxn>
                    <a:cxn ang="0">
                      <a:pos x="T4" y="T5"/>
                    </a:cxn>
                    <a:cxn ang="0">
                      <a:pos x="T6" y="T7"/>
                    </a:cxn>
                    <a:cxn ang="0">
                      <a:pos x="T8" y="T9"/>
                    </a:cxn>
                    <a:cxn ang="0">
                      <a:pos x="T10" y="T11"/>
                    </a:cxn>
                  </a:cxnLst>
                  <a:rect l="0" t="0" r="r" b="b"/>
                  <a:pathLst>
                    <a:path w="345" h="165">
                      <a:moveTo>
                        <a:pt x="307" y="32"/>
                      </a:moveTo>
                      <a:cubicBezTo>
                        <a:pt x="307" y="32"/>
                        <a:pt x="322" y="115"/>
                        <a:pt x="345" y="165"/>
                      </a:cubicBezTo>
                      <a:cubicBezTo>
                        <a:pt x="328" y="91"/>
                        <a:pt x="334" y="0"/>
                        <a:pt x="334" y="0"/>
                      </a:cubicBezTo>
                      <a:cubicBezTo>
                        <a:pt x="154" y="70"/>
                        <a:pt x="0" y="19"/>
                        <a:pt x="0" y="19"/>
                      </a:cubicBezTo>
                      <a:cubicBezTo>
                        <a:pt x="1" y="29"/>
                        <a:pt x="1" y="40"/>
                        <a:pt x="1" y="52"/>
                      </a:cubicBezTo>
                      <a:cubicBezTo>
                        <a:pt x="71" y="62"/>
                        <a:pt x="197" y="71"/>
                        <a:pt x="307" y="32"/>
                      </a:cubicBezTo>
                      <a:close/>
                    </a:path>
                  </a:pathLst>
                </a:custGeom>
                <a:solidFill>
                  <a:srgbClr val="B17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7" name="Freeform 23">
                  <a:extLst>
                    <a:ext uri="{FF2B5EF4-FFF2-40B4-BE49-F238E27FC236}">
                      <a16:creationId xmlns:a16="http://schemas.microsoft.com/office/drawing/2014/main" id="{C5E58A11-7AC3-4CEC-80E2-DB4BBEEED08B}"/>
                    </a:ext>
                  </a:extLst>
                </p:cNvPr>
                <p:cNvSpPr>
                  <a:spLocks/>
                </p:cNvSpPr>
                <p:nvPr/>
              </p:nvSpPr>
              <p:spPr bwMode="auto">
                <a:xfrm>
                  <a:off x="-1044848" y="3212555"/>
                  <a:ext cx="168048" cy="293706"/>
                </a:xfrm>
                <a:custGeom>
                  <a:avLst/>
                  <a:gdLst>
                    <a:gd name="T0" fmla="*/ 59 w 59"/>
                    <a:gd name="T1" fmla="*/ 88 h 103"/>
                    <a:gd name="T2" fmla="*/ 1 w 59"/>
                    <a:gd name="T3" fmla="*/ 69 h 103"/>
                    <a:gd name="T4" fmla="*/ 17 w 59"/>
                    <a:gd name="T5" fmla="*/ 43 h 103"/>
                    <a:gd name="T6" fmla="*/ 55 w 59"/>
                    <a:gd name="T7" fmla="*/ 0 h 103"/>
                    <a:gd name="T8" fmla="*/ 55 w 59"/>
                    <a:gd name="T9" fmla="*/ 0 h 103"/>
                    <a:gd name="T10" fmla="*/ 19 w 59"/>
                    <a:gd name="T11" fmla="*/ 54 h 103"/>
                    <a:gd name="T12" fmla="*/ 10 w 59"/>
                    <a:gd name="T13" fmla="*/ 67 h 103"/>
                    <a:gd name="T14" fmla="*/ 59 w 59"/>
                    <a:gd name="T15" fmla="*/ 88 h 10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9" h="103">
                      <a:moveTo>
                        <a:pt x="59" y="88"/>
                      </a:moveTo>
                      <a:cubicBezTo>
                        <a:pt x="22" y="103"/>
                        <a:pt x="3" y="86"/>
                        <a:pt x="1" y="69"/>
                      </a:cubicBezTo>
                      <a:cubicBezTo>
                        <a:pt x="0" y="58"/>
                        <a:pt x="6" y="48"/>
                        <a:pt x="17" y="43"/>
                      </a:cubicBezTo>
                      <a:cubicBezTo>
                        <a:pt x="39" y="35"/>
                        <a:pt x="55" y="1"/>
                        <a:pt x="55" y="0"/>
                      </a:cubicBezTo>
                      <a:cubicBezTo>
                        <a:pt x="55" y="0"/>
                        <a:pt x="55" y="0"/>
                        <a:pt x="55" y="0"/>
                      </a:cubicBezTo>
                      <a:cubicBezTo>
                        <a:pt x="55" y="8"/>
                        <a:pt x="47" y="38"/>
                        <a:pt x="19" y="54"/>
                      </a:cubicBezTo>
                      <a:cubicBezTo>
                        <a:pt x="13" y="58"/>
                        <a:pt x="9" y="61"/>
                        <a:pt x="10" y="67"/>
                      </a:cubicBezTo>
                      <a:cubicBezTo>
                        <a:pt x="11" y="76"/>
                        <a:pt x="25" y="91"/>
                        <a:pt x="59" y="88"/>
                      </a:cubicBezTo>
                      <a:close/>
                    </a:path>
                  </a:pathLst>
                </a:custGeom>
                <a:solidFill>
                  <a:srgbClr val="B17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8" name="Freeform 24">
                  <a:extLst>
                    <a:ext uri="{FF2B5EF4-FFF2-40B4-BE49-F238E27FC236}">
                      <a16:creationId xmlns:a16="http://schemas.microsoft.com/office/drawing/2014/main" id="{B26BE3B9-EE67-4853-B38F-004AF86FB215}"/>
                    </a:ext>
                  </a:extLst>
                </p:cNvPr>
                <p:cNvSpPr>
                  <a:spLocks/>
                </p:cNvSpPr>
                <p:nvPr/>
              </p:nvSpPr>
              <p:spPr bwMode="auto">
                <a:xfrm>
                  <a:off x="-1539909" y="2099803"/>
                  <a:ext cx="925023" cy="455699"/>
                </a:xfrm>
                <a:custGeom>
                  <a:avLst/>
                  <a:gdLst>
                    <a:gd name="T0" fmla="*/ 63 w 325"/>
                    <a:gd name="T1" fmla="*/ 0 h 160"/>
                    <a:gd name="T2" fmla="*/ 325 w 325"/>
                    <a:gd name="T3" fmla="*/ 77 h 160"/>
                    <a:gd name="T4" fmla="*/ 42 w 325"/>
                    <a:gd name="T5" fmla="*/ 104 h 160"/>
                    <a:gd name="T6" fmla="*/ 63 w 325"/>
                    <a:gd name="T7" fmla="*/ 0 h 160"/>
                  </a:gdLst>
                  <a:ahLst/>
                  <a:cxnLst>
                    <a:cxn ang="0">
                      <a:pos x="T0" y="T1"/>
                    </a:cxn>
                    <a:cxn ang="0">
                      <a:pos x="T2" y="T3"/>
                    </a:cxn>
                    <a:cxn ang="0">
                      <a:pos x="T4" y="T5"/>
                    </a:cxn>
                    <a:cxn ang="0">
                      <a:pos x="T6" y="T7"/>
                    </a:cxn>
                  </a:cxnLst>
                  <a:rect l="0" t="0" r="r" b="b"/>
                  <a:pathLst>
                    <a:path w="325" h="160">
                      <a:moveTo>
                        <a:pt x="63" y="0"/>
                      </a:moveTo>
                      <a:cubicBezTo>
                        <a:pt x="63" y="0"/>
                        <a:pt x="141" y="77"/>
                        <a:pt x="325" y="77"/>
                      </a:cubicBezTo>
                      <a:cubicBezTo>
                        <a:pt x="325" y="77"/>
                        <a:pt x="205" y="160"/>
                        <a:pt x="42" y="104"/>
                      </a:cubicBezTo>
                      <a:cubicBezTo>
                        <a:pt x="42" y="104"/>
                        <a:pt x="0" y="5"/>
                        <a:pt x="63" y="0"/>
                      </a:cubicBezTo>
                      <a:close/>
                    </a:path>
                  </a:pathLst>
                </a:custGeom>
                <a:solidFill>
                  <a:srgbClr val="67443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sp>
              <p:nvSpPr>
                <p:cNvPr id="59" name="Freeform 25">
                  <a:extLst>
                    <a:ext uri="{FF2B5EF4-FFF2-40B4-BE49-F238E27FC236}">
                      <a16:creationId xmlns:a16="http://schemas.microsoft.com/office/drawing/2014/main" id="{C975D62D-F77A-42B2-86ED-C7099CAF2E97}"/>
                    </a:ext>
                  </a:extLst>
                </p:cNvPr>
                <p:cNvSpPr>
                  <a:spLocks/>
                </p:cNvSpPr>
                <p:nvPr/>
              </p:nvSpPr>
              <p:spPr bwMode="auto">
                <a:xfrm>
                  <a:off x="-1264371" y="3348811"/>
                  <a:ext cx="1173311" cy="652512"/>
                </a:xfrm>
                <a:custGeom>
                  <a:avLst/>
                  <a:gdLst>
                    <a:gd name="T0" fmla="*/ 332 w 412"/>
                    <a:gd name="T1" fmla="*/ 23 h 229"/>
                    <a:gd name="T2" fmla="*/ 128 w 412"/>
                    <a:gd name="T3" fmla="*/ 178 h 229"/>
                    <a:gd name="T4" fmla="*/ 0 w 412"/>
                    <a:gd name="T5" fmla="*/ 96 h 229"/>
                    <a:gd name="T6" fmla="*/ 21 w 412"/>
                    <a:gd name="T7" fmla="*/ 138 h 229"/>
                    <a:gd name="T8" fmla="*/ 110 w 412"/>
                    <a:gd name="T9" fmla="*/ 200 h 229"/>
                    <a:gd name="T10" fmla="*/ 347 w 412"/>
                    <a:gd name="T11" fmla="*/ 45 h 229"/>
                    <a:gd name="T12" fmla="*/ 412 w 412"/>
                    <a:gd name="T13" fmla="*/ 0 h 229"/>
                    <a:gd name="T14" fmla="*/ 332 w 412"/>
                    <a:gd name="T15" fmla="*/ 23 h 22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2" h="229">
                      <a:moveTo>
                        <a:pt x="332" y="23"/>
                      </a:moveTo>
                      <a:cubicBezTo>
                        <a:pt x="316" y="70"/>
                        <a:pt x="257" y="185"/>
                        <a:pt x="128" y="178"/>
                      </a:cubicBezTo>
                      <a:cubicBezTo>
                        <a:pt x="58" y="174"/>
                        <a:pt x="23" y="128"/>
                        <a:pt x="0" y="96"/>
                      </a:cubicBezTo>
                      <a:cubicBezTo>
                        <a:pt x="5" y="111"/>
                        <a:pt x="12" y="125"/>
                        <a:pt x="21" y="138"/>
                      </a:cubicBezTo>
                      <a:cubicBezTo>
                        <a:pt x="41" y="168"/>
                        <a:pt x="67" y="193"/>
                        <a:pt x="110" y="200"/>
                      </a:cubicBezTo>
                      <a:cubicBezTo>
                        <a:pt x="298" y="229"/>
                        <a:pt x="347" y="45"/>
                        <a:pt x="347" y="45"/>
                      </a:cubicBezTo>
                      <a:cubicBezTo>
                        <a:pt x="347" y="45"/>
                        <a:pt x="392" y="57"/>
                        <a:pt x="412" y="0"/>
                      </a:cubicBezTo>
                      <a:cubicBezTo>
                        <a:pt x="377" y="58"/>
                        <a:pt x="332" y="23"/>
                        <a:pt x="332" y="23"/>
                      </a:cubicBezTo>
                      <a:close/>
                    </a:path>
                  </a:pathLst>
                </a:custGeom>
                <a:solidFill>
                  <a:srgbClr val="B1722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GB" sz="1350" b="0" i="0" u="none" strike="noStrike" kern="0" cap="none" spc="0" normalizeH="0" baseline="0" noProof="0">
                    <a:ln>
                      <a:noFill/>
                    </a:ln>
                    <a:solidFill>
                      <a:prstClr val="black"/>
                    </a:solidFill>
                    <a:effectLst/>
                    <a:uLnTx/>
                    <a:uFillTx/>
                    <a:latin typeface="Roboto"/>
                  </a:endParaRPr>
                </a:p>
              </p:txBody>
            </p:sp>
          </p:grpSp>
          <p:sp>
            <p:nvSpPr>
              <p:cNvPr id="20" name="Freeform 19">
                <a:extLst>
                  <a:ext uri="{FF2B5EF4-FFF2-40B4-BE49-F238E27FC236}">
                    <a16:creationId xmlns:a16="http://schemas.microsoft.com/office/drawing/2014/main" id="{E01E4409-1F4E-47A4-8CFE-E2D1A782E159}"/>
                  </a:ext>
                </a:extLst>
              </p:cNvPr>
              <p:cNvSpPr>
                <a:spLocks/>
              </p:cNvSpPr>
              <p:nvPr/>
            </p:nvSpPr>
            <p:spPr bwMode="auto">
              <a:xfrm>
                <a:off x="838200" y="2128353"/>
                <a:ext cx="2701449" cy="1925781"/>
              </a:xfrm>
              <a:custGeom>
                <a:avLst/>
                <a:gdLst>
                  <a:gd name="T0" fmla="*/ 834 w 957"/>
                  <a:gd name="T1" fmla="*/ 296 h 683"/>
                  <a:gd name="T2" fmla="*/ 643 w 957"/>
                  <a:gd name="T3" fmla="*/ 356 h 683"/>
                  <a:gd name="T4" fmla="*/ 621 w 957"/>
                  <a:gd name="T5" fmla="*/ 616 h 683"/>
                  <a:gd name="T6" fmla="*/ 246 w 957"/>
                  <a:gd name="T7" fmla="*/ 616 h 683"/>
                  <a:gd name="T8" fmla="*/ 232 w 957"/>
                  <a:gd name="T9" fmla="*/ 377 h 683"/>
                  <a:gd name="T10" fmla="*/ 202 w 957"/>
                  <a:gd name="T11" fmla="*/ 644 h 683"/>
                  <a:gd name="T12" fmla="*/ 180 w 957"/>
                  <a:gd name="T13" fmla="*/ 652 h 683"/>
                  <a:gd name="T14" fmla="*/ 118 w 957"/>
                  <a:gd name="T15" fmla="*/ 675 h 683"/>
                  <a:gd name="T16" fmla="*/ 95 w 957"/>
                  <a:gd name="T17" fmla="*/ 683 h 683"/>
                  <a:gd name="T18" fmla="*/ 134 w 957"/>
                  <a:gd name="T19" fmla="*/ 308 h 683"/>
                  <a:gd name="T20" fmla="*/ 280 w 957"/>
                  <a:gd name="T21" fmla="*/ 234 h 683"/>
                  <a:gd name="T22" fmla="*/ 333 w 957"/>
                  <a:gd name="T23" fmla="*/ 232 h 683"/>
                  <a:gd name="T24" fmla="*/ 412 w 957"/>
                  <a:gd name="T25" fmla="*/ 291 h 683"/>
                  <a:gd name="T26" fmla="*/ 434 w 957"/>
                  <a:gd name="T27" fmla="*/ 355 h 683"/>
                  <a:gd name="T28" fmla="*/ 461 w 957"/>
                  <a:gd name="T29" fmla="*/ 291 h 683"/>
                  <a:gd name="T30" fmla="*/ 540 w 957"/>
                  <a:gd name="T31" fmla="*/ 232 h 683"/>
                  <a:gd name="T32" fmla="*/ 597 w 957"/>
                  <a:gd name="T33" fmla="*/ 233 h 683"/>
                  <a:gd name="T34" fmla="*/ 687 w 957"/>
                  <a:gd name="T35" fmla="*/ 241 h 683"/>
                  <a:gd name="T36" fmla="*/ 803 w 957"/>
                  <a:gd name="T37" fmla="*/ 139 h 683"/>
                  <a:gd name="T38" fmla="*/ 774 w 957"/>
                  <a:gd name="T39" fmla="*/ 0 h 683"/>
                  <a:gd name="T40" fmla="*/ 893 w 957"/>
                  <a:gd name="T41" fmla="*/ 0 h 683"/>
                  <a:gd name="T42" fmla="*/ 834 w 957"/>
                  <a:gd name="T43" fmla="*/ 296 h 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957" h="683">
                    <a:moveTo>
                      <a:pt x="834" y="296"/>
                    </a:moveTo>
                    <a:cubicBezTo>
                      <a:pt x="710" y="368"/>
                      <a:pt x="643" y="356"/>
                      <a:pt x="643" y="356"/>
                    </a:cubicBezTo>
                    <a:cubicBezTo>
                      <a:pt x="621" y="616"/>
                      <a:pt x="621" y="616"/>
                      <a:pt x="621" y="616"/>
                    </a:cubicBezTo>
                    <a:cubicBezTo>
                      <a:pt x="246" y="616"/>
                      <a:pt x="246" y="616"/>
                      <a:pt x="246" y="616"/>
                    </a:cubicBezTo>
                    <a:cubicBezTo>
                      <a:pt x="232" y="377"/>
                      <a:pt x="232" y="377"/>
                      <a:pt x="232" y="377"/>
                    </a:cubicBezTo>
                    <a:cubicBezTo>
                      <a:pt x="232" y="377"/>
                      <a:pt x="129" y="427"/>
                      <a:pt x="202" y="644"/>
                    </a:cubicBezTo>
                    <a:cubicBezTo>
                      <a:pt x="180" y="652"/>
                      <a:pt x="180" y="652"/>
                      <a:pt x="180" y="652"/>
                    </a:cubicBezTo>
                    <a:cubicBezTo>
                      <a:pt x="118" y="675"/>
                      <a:pt x="118" y="675"/>
                      <a:pt x="118" y="675"/>
                    </a:cubicBezTo>
                    <a:cubicBezTo>
                      <a:pt x="95" y="683"/>
                      <a:pt x="95" y="683"/>
                      <a:pt x="95" y="683"/>
                    </a:cubicBezTo>
                    <a:cubicBezTo>
                      <a:pt x="95" y="683"/>
                      <a:pt x="0" y="429"/>
                      <a:pt x="134" y="308"/>
                    </a:cubicBezTo>
                    <a:cubicBezTo>
                      <a:pt x="134" y="308"/>
                      <a:pt x="206" y="244"/>
                      <a:pt x="280" y="234"/>
                    </a:cubicBezTo>
                    <a:cubicBezTo>
                      <a:pt x="333" y="232"/>
                      <a:pt x="333" y="232"/>
                      <a:pt x="333" y="232"/>
                    </a:cubicBezTo>
                    <a:cubicBezTo>
                      <a:pt x="412" y="291"/>
                      <a:pt x="412" y="291"/>
                      <a:pt x="412" y="291"/>
                    </a:cubicBezTo>
                    <a:cubicBezTo>
                      <a:pt x="434" y="355"/>
                      <a:pt x="434" y="355"/>
                      <a:pt x="434" y="355"/>
                    </a:cubicBezTo>
                    <a:cubicBezTo>
                      <a:pt x="461" y="291"/>
                      <a:pt x="461" y="291"/>
                      <a:pt x="461" y="291"/>
                    </a:cubicBezTo>
                    <a:cubicBezTo>
                      <a:pt x="540" y="232"/>
                      <a:pt x="540" y="232"/>
                      <a:pt x="540" y="232"/>
                    </a:cubicBezTo>
                    <a:cubicBezTo>
                      <a:pt x="597" y="233"/>
                      <a:pt x="597" y="233"/>
                      <a:pt x="597" y="233"/>
                    </a:cubicBezTo>
                    <a:cubicBezTo>
                      <a:pt x="597" y="233"/>
                      <a:pt x="637" y="255"/>
                      <a:pt x="687" y="241"/>
                    </a:cubicBezTo>
                    <a:cubicBezTo>
                      <a:pt x="737" y="226"/>
                      <a:pt x="801" y="205"/>
                      <a:pt x="803" y="139"/>
                    </a:cubicBezTo>
                    <a:cubicBezTo>
                      <a:pt x="805" y="74"/>
                      <a:pt x="779" y="24"/>
                      <a:pt x="774" y="0"/>
                    </a:cubicBezTo>
                    <a:cubicBezTo>
                      <a:pt x="893" y="0"/>
                      <a:pt x="893" y="0"/>
                      <a:pt x="893" y="0"/>
                    </a:cubicBezTo>
                    <a:cubicBezTo>
                      <a:pt x="893" y="0"/>
                      <a:pt x="957" y="224"/>
                      <a:pt x="834" y="296"/>
                    </a:cubicBezTo>
                    <a:close/>
                  </a:path>
                </a:pathLst>
              </a:custGeom>
              <a:solidFill>
                <a:srgbClr val="3A3A32"/>
              </a:solidFill>
              <a:ln>
                <a:noFill/>
              </a:ln>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1" name="Freeform 18">
                <a:extLst>
                  <a:ext uri="{FF2B5EF4-FFF2-40B4-BE49-F238E27FC236}">
                    <a16:creationId xmlns:a16="http://schemas.microsoft.com/office/drawing/2014/main" id="{171CBB50-6FB8-4A8A-9EBC-4C75776B00F4}"/>
                  </a:ext>
                </a:extLst>
              </p:cNvPr>
              <p:cNvSpPr>
                <a:spLocks/>
              </p:cNvSpPr>
              <p:nvPr/>
            </p:nvSpPr>
            <p:spPr bwMode="auto">
              <a:xfrm>
                <a:off x="1777161" y="2782950"/>
                <a:ext cx="584211" cy="346303"/>
              </a:xfrm>
              <a:custGeom>
                <a:avLst/>
                <a:gdLst>
                  <a:gd name="T0" fmla="*/ 415 w 415"/>
                  <a:gd name="T1" fmla="*/ 0 h 246"/>
                  <a:gd name="T2" fmla="*/ 257 w 415"/>
                  <a:gd name="T3" fmla="*/ 118 h 246"/>
                  <a:gd name="T4" fmla="*/ 203 w 415"/>
                  <a:gd name="T5" fmla="*/ 246 h 246"/>
                  <a:gd name="T6" fmla="*/ 159 w 415"/>
                  <a:gd name="T7" fmla="*/ 118 h 246"/>
                  <a:gd name="T8" fmla="*/ 0 w 415"/>
                  <a:gd name="T9" fmla="*/ 0 h 246"/>
                  <a:gd name="T10" fmla="*/ 107 w 415"/>
                  <a:gd name="T11" fmla="*/ 0 h 246"/>
                  <a:gd name="T12" fmla="*/ 311 w 415"/>
                  <a:gd name="T13" fmla="*/ 0 h 246"/>
                  <a:gd name="T14" fmla="*/ 415 w 415"/>
                  <a:gd name="T15" fmla="*/ 0 h 2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15" h="246">
                    <a:moveTo>
                      <a:pt x="415" y="0"/>
                    </a:moveTo>
                    <a:lnTo>
                      <a:pt x="257" y="118"/>
                    </a:lnTo>
                    <a:lnTo>
                      <a:pt x="203" y="246"/>
                    </a:lnTo>
                    <a:lnTo>
                      <a:pt x="159" y="118"/>
                    </a:lnTo>
                    <a:lnTo>
                      <a:pt x="0" y="0"/>
                    </a:lnTo>
                    <a:lnTo>
                      <a:pt x="107" y="0"/>
                    </a:lnTo>
                    <a:lnTo>
                      <a:pt x="311" y="0"/>
                    </a:lnTo>
                    <a:lnTo>
                      <a:pt x="415" y="0"/>
                    </a:lnTo>
                    <a:close/>
                  </a:path>
                </a:pathLst>
              </a:custGeom>
              <a:solidFill>
                <a:srgbClr val="FFFFFF">
                  <a:lumMod val="9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2" name="Freeform 10">
                <a:extLst>
                  <a:ext uri="{FF2B5EF4-FFF2-40B4-BE49-F238E27FC236}">
                    <a16:creationId xmlns:a16="http://schemas.microsoft.com/office/drawing/2014/main" id="{0A4AE541-4B70-4916-AE44-5C00DC42E16F}"/>
                  </a:ext>
                </a:extLst>
              </p:cNvPr>
              <p:cNvSpPr>
                <a:spLocks/>
              </p:cNvSpPr>
              <p:nvPr/>
            </p:nvSpPr>
            <p:spPr bwMode="auto">
              <a:xfrm>
                <a:off x="2610542" y="1731372"/>
                <a:ext cx="589842" cy="118250"/>
              </a:xfrm>
              <a:custGeom>
                <a:avLst/>
                <a:gdLst>
                  <a:gd name="T0" fmla="*/ 419 w 419"/>
                  <a:gd name="T1" fmla="*/ 0 h 84"/>
                  <a:gd name="T2" fmla="*/ 419 w 419"/>
                  <a:gd name="T3" fmla="*/ 84 h 84"/>
                  <a:gd name="T4" fmla="*/ 0 w 419"/>
                  <a:gd name="T5" fmla="*/ 68 h 84"/>
                  <a:gd name="T6" fmla="*/ 0 w 419"/>
                  <a:gd name="T7" fmla="*/ 0 h 84"/>
                  <a:gd name="T8" fmla="*/ 419 w 419"/>
                  <a:gd name="T9" fmla="*/ 0 h 84"/>
                </a:gdLst>
                <a:ahLst/>
                <a:cxnLst>
                  <a:cxn ang="0">
                    <a:pos x="T0" y="T1"/>
                  </a:cxn>
                  <a:cxn ang="0">
                    <a:pos x="T2" y="T3"/>
                  </a:cxn>
                  <a:cxn ang="0">
                    <a:pos x="T4" y="T5"/>
                  </a:cxn>
                  <a:cxn ang="0">
                    <a:pos x="T6" y="T7"/>
                  </a:cxn>
                  <a:cxn ang="0">
                    <a:pos x="T8" y="T9"/>
                  </a:cxn>
                </a:cxnLst>
                <a:rect l="0" t="0" r="r" b="b"/>
                <a:pathLst>
                  <a:path w="419" h="84">
                    <a:moveTo>
                      <a:pt x="419" y="0"/>
                    </a:moveTo>
                    <a:lnTo>
                      <a:pt x="419" y="84"/>
                    </a:lnTo>
                    <a:lnTo>
                      <a:pt x="0" y="68"/>
                    </a:lnTo>
                    <a:lnTo>
                      <a:pt x="0" y="0"/>
                    </a:lnTo>
                    <a:lnTo>
                      <a:pt x="419" y="0"/>
                    </a:lnTo>
                    <a:close/>
                  </a:path>
                </a:pathLst>
              </a:custGeom>
              <a:solidFill>
                <a:srgbClr val="326581">
                  <a:lumMod val="75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3" name="Freeform 15">
                <a:extLst>
                  <a:ext uri="{FF2B5EF4-FFF2-40B4-BE49-F238E27FC236}">
                    <a16:creationId xmlns:a16="http://schemas.microsoft.com/office/drawing/2014/main" id="{6C26095F-CEE6-49CA-8CF1-8A355084CAC9}"/>
                  </a:ext>
                </a:extLst>
              </p:cNvPr>
              <p:cNvSpPr>
                <a:spLocks/>
              </p:cNvSpPr>
              <p:nvPr/>
            </p:nvSpPr>
            <p:spPr bwMode="auto">
              <a:xfrm>
                <a:off x="2610542" y="1624384"/>
                <a:ext cx="589842" cy="106988"/>
              </a:xfrm>
              <a:custGeom>
                <a:avLst/>
                <a:gdLst>
                  <a:gd name="T0" fmla="*/ 419 w 419"/>
                  <a:gd name="T1" fmla="*/ 0 h 76"/>
                  <a:gd name="T2" fmla="*/ 419 w 419"/>
                  <a:gd name="T3" fmla="*/ 76 h 76"/>
                  <a:gd name="T4" fmla="*/ 0 w 419"/>
                  <a:gd name="T5" fmla="*/ 76 h 76"/>
                  <a:gd name="T6" fmla="*/ 0 w 419"/>
                  <a:gd name="T7" fmla="*/ 16 h 76"/>
                  <a:gd name="T8" fmla="*/ 419 w 419"/>
                  <a:gd name="T9" fmla="*/ 0 h 76"/>
                </a:gdLst>
                <a:ahLst/>
                <a:cxnLst>
                  <a:cxn ang="0">
                    <a:pos x="T0" y="T1"/>
                  </a:cxn>
                  <a:cxn ang="0">
                    <a:pos x="T2" y="T3"/>
                  </a:cxn>
                  <a:cxn ang="0">
                    <a:pos x="T4" y="T5"/>
                  </a:cxn>
                  <a:cxn ang="0">
                    <a:pos x="T6" y="T7"/>
                  </a:cxn>
                  <a:cxn ang="0">
                    <a:pos x="T8" y="T9"/>
                  </a:cxn>
                </a:cxnLst>
                <a:rect l="0" t="0" r="r" b="b"/>
                <a:pathLst>
                  <a:path w="419" h="76">
                    <a:moveTo>
                      <a:pt x="419" y="0"/>
                    </a:moveTo>
                    <a:lnTo>
                      <a:pt x="419" y="76"/>
                    </a:lnTo>
                    <a:lnTo>
                      <a:pt x="0" y="76"/>
                    </a:lnTo>
                    <a:lnTo>
                      <a:pt x="0" y="16"/>
                    </a:lnTo>
                    <a:lnTo>
                      <a:pt x="419" y="0"/>
                    </a:lnTo>
                    <a:close/>
                  </a:path>
                </a:pathLst>
              </a:custGeom>
              <a:solidFill>
                <a:srgbClr val="32658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4" name="Freeform 17">
                <a:extLst>
                  <a:ext uri="{FF2B5EF4-FFF2-40B4-BE49-F238E27FC236}">
                    <a16:creationId xmlns:a16="http://schemas.microsoft.com/office/drawing/2014/main" id="{BB44DB3D-2E03-49AD-9EBB-338E8D151C1E}"/>
                  </a:ext>
                </a:extLst>
              </p:cNvPr>
              <p:cNvSpPr>
                <a:spLocks/>
              </p:cNvSpPr>
              <p:nvPr/>
            </p:nvSpPr>
            <p:spPr bwMode="auto">
              <a:xfrm>
                <a:off x="2824518" y="1610307"/>
                <a:ext cx="468777" cy="518046"/>
              </a:xfrm>
              <a:custGeom>
                <a:avLst/>
                <a:gdLst>
                  <a:gd name="T0" fmla="*/ 166 w 166"/>
                  <a:gd name="T1" fmla="*/ 183 h 184"/>
                  <a:gd name="T2" fmla="*/ 165 w 166"/>
                  <a:gd name="T3" fmla="*/ 184 h 184"/>
                  <a:gd name="T4" fmla="*/ 102 w 166"/>
                  <a:gd name="T5" fmla="*/ 184 h 184"/>
                  <a:gd name="T6" fmla="*/ 102 w 166"/>
                  <a:gd name="T7" fmla="*/ 183 h 184"/>
                  <a:gd name="T8" fmla="*/ 83 w 166"/>
                  <a:gd name="T9" fmla="*/ 138 h 184"/>
                  <a:gd name="T10" fmla="*/ 57 w 166"/>
                  <a:gd name="T11" fmla="*/ 115 h 184"/>
                  <a:gd name="T12" fmla="*/ 22 w 166"/>
                  <a:gd name="T13" fmla="*/ 56 h 184"/>
                  <a:gd name="T14" fmla="*/ 0 w 166"/>
                  <a:gd name="T15" fmla="*/ 10 h 184"/>
                  <a:gd name="T16" fmla="*/ 24 w 166"/>
                  <a:gd name="T17" fmla="*/ 2 h 184"/>
                  <a:gd name="T18" fmla="*/ 53 w 166"/>
                  <a:gd name="T19" fmla="*/ 35 h 184"/>
                  <a:gd name="T20" fmla="*/ 119 w 166"/>
                  <a:gd name="T21" fmla="*/ 84 h 184"/>
                  <a:gd name="T22" fmla="*/ 157 w 166"/>
                  <a:gd name="T23" fmla="*/ 107 h 184"/>
                  <a:gd name="T24" fmla="*/ 166 w 166"/>
                  <a:gd name="T25" fmla="*/ 183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6" h="184">
                    <a:moveTo>
                      <a:pt x="166" y="183"/>
                    </a:moveTo>
                    <a:cubicBezTo>
                      <a:pt x="166" y="183"/>
                      <a:pt x="166" y="184"/>
                      <a:pt x="165" y="184"/>
                    </a:cubicBezTo>
                    <a:cubicBezTo>
                      <a:pt x="102" y="184"/>
                      <a:pt x="102" y="184"/>
                      <a:pt x="102" y="184"/>
                    </a:cubicBezTo>
                    <a:cubicBezTo>
                      <a:pt x="102" y="184"/>
                      <a:pt x="102" y="184"/>
                      <a:pt x="102" y="183"/>
                    </a:cubicBezTo>
                    <a:cubicBezTo>
                      <a:pt x="100" y="166"/>
                      <a:pt x="94" y="152"/>
                      <a:pt x="83" y="138"/>
                    </a:cubicBezTo>
                    <a:cubicBezTo>
                      <a:pt x="72" y="124"/>
                      <a:pt x="70" y="128"/>
                      <a:pt x="57" y="115"/>
                    </a:cubicBezTo>
                    <a:cubicBezTo>
                      <a:pt x="44" y="103"/>
                      <a:pt x="23" y="58"/>
                      <a:pt x="22" y="56"/>
                    </a:cubicBezTo>
                    <a:cubicBezTo>
                      <a:pt x="21" y="54"/>
                      <a:pt x="0" y="15"/>
                      <a:pt x="0" y="10"/>
                    </a:cubicBezTo>
                    <a:cubicBezTo>
                      <a:pt x="0" y="5"/>
                      <a:pt x="14" y="0"/>
                      <a:pt x="24" y="2"/>
                    </a:cubicBezTo>
                    <a:cubicBezTo>
                      <a:pt x="36" y="4"/>
                      <a:pt x="37" y="9"/>
                      <a:pt x="53" y="35"/>
                    </a:cubicBezTo>
                    <a:cubicBezTo>
                      <a:pt x="69" y="62"/>
                      <a:pt x="86" y="71"/>
                      <a:pt x="119" y="84"/>
                    </a:cubicBezTo>
                    <a:cubicBezTo>
                      <a:pt x="152" y="98"/>
                      <a:pt x="151" y="99"/>
                      <a:pt x="157" y="107"/>
                    </a:cubicBezTo>
                    <a:cubicBezTo>
                      <a:pt x="163" y="115"/>
                      <a:pt x="166" y="183"/>
                      <a:pt x="166" y="183"/>
                    </a:cubicBez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25" name="Freeform 465">
                <a:extLst>
                  <a:ext uri="{FF2B5EF4-FFF2-40B4-BE49-F238E27FC236}">
                    <a16:creationId xmlns:a16="http://schemas.microsoft.com/office/drawing/2014/main" id="{72C34811-99CF-4A21-A694-3EFC8789FFD6}"/>
                  </a:ext>
                </a:extLst>
              </p:cNvPr>
              <p:cNvSpPr>
                <a:spLocks/>
              </p:cNvSpPr>
              <p:nvPr/>
            </p:nvSpPr>
            <p:spPr bwMode="auto">
              <a:xfrm flipH="1">
                <a:off x="1429116" y="2784495"/>
                <a:ext cx="1141418" cy="947371"/>
              </a:xfrm>
              <a:custGeom>
                <a:avLst/>
                <a:gdLst>
                  <a:gd name="T0" fmla="*/ 160 w 254"/>
                  <a:gd name="T1" fmla="*/ 0 h 352"/>
                  <a:gd name="T2" fmla="*/ 160 w 254"/>
                  <a:gd name="T3" fmla="*/ 0 h 352"/>
                  <a:gd name="T4" fmla="*/ 159 w 254"/>
                  <a:gd name="T5" fmla="*/ 2 h 352"/>
                  <a:gd name="T6" fmla="*/ 144 w 254"/>
                  <a:gd name="T7" fmla="*/ 14 h 352"/>
                  <a:gd name="T8" fmla="*/ 125 w 254"/>
                  <a:gd name="T9" fmla="*/ 20 h 352"/>
                  <a:gd name="T10" fmla="*/ 125 w 254"/>
                  <a:gd name="T11" fmla="*/ 20 h 352"/>
                  <a:gd name="T12" fmla="*/ 99 w 254"/>
                  <a:gd name="T13" fmla="*/ 16 h 352"/>
                  <a:gd name="T14" fmla="*/ 88 w 254"/>
                  <a:gd name="T15" fmla="*/ 9 h 352"/>
                  <a:gd name="T16" fmla="*/ 81 w 254"/>
                  <a:gd name="T17" fmla="*/ 1 h 352"/>
                  <a:gd name="T18" fmla="*/ 58 w 254"/>
                  <a:gd name="T19" fmla="*/ 3 h 352"/>
                  <a:gd name="T20" fmla="*/ 48 w 254"/>
                  <a:gd name="T21" fmla="*/ 28 h 352"/>
                  <a:gd name="T22" fmla="*/ 16 w 254"/>
                  <a:gd name="T23" fmla="*/ 66 h 352"/>
                  <a:gd name="T24" fmla="*/ 0 w 254"/>
                  <a:gd name="T25" fmla="*/ 86 h 352"/>
                  <a:gd name="T26" fmla="*/ 21 w 254"/>
                  <a:gd name="T27" fmla="*/ 271 h 352"/>
                  <a:gd name="T28" fmla="*/ 16 w 254"/>
                  <a:gd name="T29" fmla="*/ 340 h 352"/>
                  <a:gd name="T30" fmla="*/ 234 w 254"/>
                  <a:gd name="T31" fmla="*/ 352 h 352"/>
                  <a:gd name="T32" fmla="*/ 254 w 254"/>
                  <a:gd name="T33" fmla="*/ 65 h 352"/>
                  <a:gd name="T34" fmla="*/ 160 w 254"/>
                  <a:gd name="T35" fmla="*/ 0 h 352"/>
                  <a:gd name="connsiteX0" fmla="*/ 6299 w 9396"/>
                  <a:gd name="connsiteY0" fmla="*/ 0 h 10000"/>
                  <a:gd name="connsiteX1" fmla="*/ 6299 w 9396"/>
                  <a:gd name="connsiteY1" fmla="*/ 0 h 10000"/>
                  <a:gd name="connsiteX2" fmla="*/ 6260 w 9396"/>
                  <a:gd name="connsiteY2" fmla="*/ 57 h 10000"/>
                  <a:gd name="connsiteX3" fmla="*/ 5669 w 9396"/>
                  <a:gd name="connsiteY3" fmla="*/ 398 h 10000"/>
                  <a:gd name="connsiteX4" fmla="*/ 4921 w 9396"/>
                  <a:gd name="connsiteY4" fmla="*/ 568 h 10000"/>
                  <a:gd name="connsiteX5" fmla="*/ 4921 w 9396"/>
                  <a:gd name="connsiteY5" fmla="*/ 568 h 10000"/>
                  <a:gd name="connsiteX6" fmla="*/ 3898 w 9396"/>
                  <a:gd name="connsiteY6" fmla="*/ 455 h 10000"/>
                  <a:gd name="connsiteX7" fmla="*/ 3465 w 9396"/>
                  <a:gd name="connsiteY7" fmla="*/ 256 h 10000"/>
                  <a:gd name="connsiteX8" fmla="*/ 3189 w 9396"/>
                  <a:gd name="connsiteY8" fmla="*/ 28 h 10000"/>
                  <a:gd name="connsiteX9" fmla="*/ 2283 w 9396"/>
                  <a:gd name="connsiteY9" fmla="*/ 85 h 10000"/>
                  <a:gd name="connsiteX10" fmla="*/ 1890 w 9396"/>
                  <a:gd name="connsiteY10" fmla="*/ 795 h 10000"/>
                  <a:gd name="connsiteX11" fmla="*/ 630 w 9396"/>
                  <a:gd name="connsiteY11" fmla="*/ 1875 h 10000"/>
                  <a:gd name="connsiteX12" fmla="*/ 0 w 9396"/>
                  <a:gd name="connsiteY12" fmla="*/ 2443 h 10000"/>
                  <a:gd name="connsiteX13" fmla="*/ 827 w 9396"/>
                  <a:gd name="connsiteY13" fmla="*/ 7699 h 10000"/>
                  <a:gd name="connsiteX14" fmla="*/ 630 w 9396"/>
                  <a:gd name="connsiteY14" fmla="*/ 9659 h 10000"/>
                  <a:gd name="connsiteX15" fmla="*/ 9213 w 9396"/>
                  <a:gd name="connsiteY15" fmla="*/ 10000 h 10000"/>
                  <a:gd name="connsiteX16" fmla="*/ 9098 w 9396"/>
                  <a:gd name="connsiteY16" fmla="*/ 2274 h 10000"/>
                  <a:gd name="connsiteX17" fmla="*/ 6299 w 9396"/>
                  <a:gd name="connsiteY17" fmla="*/ 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396" h="10000">
                    <a:moveTo>
                      <a:pt x="6299" y="0"/>
                    </a:moveTo>
                    <a:lnTo>
                      <a:pt x="6299" y="0"/>
                    </a:lnTo>
                    <a:cubicBezTo>
                      <a:pt x="6299" y="28"/>
                      <a:pt x="6260" y="28"/>
                      <a:pt x="6260" y="57"/>
                    </a:cubicBezTo>
                    <a:cubicBezTo>
                      <a:pt x="6102" y="199"/>
                      <a:pt x="5906" y="313"/>
                      <a:pt x="5669" y="398"/>
                    </a:cubicBezTo>
                    <a:cubicBezTo>
                      <a:pt x="5433" y="483"/>
                      <a:pt x="5197" y="568"/>
                      <a:pt x="4921" y="568"/>
                    </a:cubicBezTo>
                    <a:lnTo>
                      <a:pt x="4921" y="568"/>
                    </a:lnTo>
                    <a:cubicBezTo>
                      <a:pt x="4567" y="597"/>
                      <a:pt x="4213" y="568"/>
                      <a:pt x="3898" y="455"/>
                    </a:cubicBezTo>
                    <a:cubicBezTo>
                      <a:pt x="3780" y="398"/>
                      <a:pt x="3622" y="313"/>
                      <a:pt x="3465" y="256"/>
                    </a:cubicBezTo>
                    <a:cubicBezTo>
                      <a:pt x="3346" y="199"/>
                      <a:pt x="3268" y="114"/>
                      <a:pt x="3189" y="28"/>
                    </a:cubicBezTo>
                    <a:cubicBezTo>
                      <a:pt x="2874" y="57"/>
                      <a:pt x="2598" y="57"/>
                      <a:pt x="2283" y="85"/>
                    </a:cubicBezTo>
                    <a:cubicBezTo>
                      <a:pt x="2244" y="341"/>
                      <a:pt x="2126" y="568"/>
                      <a:pt x="1890" y="795"/>
                    </a:cubicBezTo>
                    <a:cubicBezTo>
                      <a:pt x="1496" y="1165"/>
                      <a:pt x="1063" y="1506"/>
                      <a:pt x="630" y="1875"/>
                    </a:cubicBezTo>
                    <a:cubicBezTo>
                      <a:pt x="433" y="2045"/>
                      <a:pt x="197" y="2244"/>
                      <a:pt x="0" y="2443"/>
                    </a:cubicBezTo>
                    <a:cubicBezTo>
                      <a:pt x="354" y="3580"/>
                      <a:pt x="787" y="5341"/>
                      <a:pt x="827" y="7699"/>
                    </a:cubicBezTo>
                    <a:cubicBezTo>
                      <a:pt x="827" y="8239"/>
                      <a:pt x="748" y="8949"/>
                      <a:pt x="630" y="9659"/>
                    </a:cubicBezTo>
                    <a:cubicBezTo>
                      <a:pt x="3504" y="9517"/>
                      <a:pt x="6378" y="9659"/>
                      <a:pt x="9213" y="10000"/>
                    </a:cubicBezTo>
                    <a:cubicBezTo>
                      <a:pt x="9685" y="6705"/>
                      <a:pt x="9098" y="2274"/>
                      <a:pt x="9098" y="2274"/>
                    </a:cubicBezTo>
                    <a:cubicBezTo>
                      <a:pt x="9098" y="711"/>
                      <a:pt x="8031" y="28"/>
                      <a:pt x="6299" y="0"/>
                    </a:cubicBezTo>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26" name="Freeform 466">
                <a:extLst>
                  <a:ext uri="{FF2B5EF4-FFF2-40B4-BE49-F238E27FC236}">
                    <a16:creationId xmlns:a16="http://schemas.microsoft.com/office/drawing/2014/main" id="{328E98CC-C1EA-41AC-9D85-477F9FF3D674}"/>
                  </a:ext>
                </a:extLst>
              </p:cNvPr>
              <p:cNvSpPr>
                <a:spLocks/>
              </p:cNvSpPr>
              <p:nvPr/>
            </p:nvSpPr>
            <p:spPr bwMode="auto">
              <a:xfrm flipH="1">
                <a:off x="1914851" y="2915308"/>
                <a:ext cx="383751" cy="917996"/>
              </a:xfrm>
              <a:custGeom>
                <a:avLst/>
                <a:gdLst>
                  <a:gd name="T0" fmla="*/ 54 w 80"/>
                  <a:gd name="T1" fmla="*/ 0 h 336"/>
                  <a:gd name="T2" fmla="*/ 45 w 80"/>
                  <a:gd name="T3" fmla="*/ 8 h 336"/>
                  <a:gd name="T4" fmla="*/ 2 w 80"/>
                  <a:gd name="T5" fmla="*/ 290 h 336"/>
                  <a:gd name="T6" fmla="*/ 58 w 80"/>
                  <a:gd name="T7" fmla="*/ 336 h 336"/>
                  <a:gd name="T8" fmla="*/ 76 w 80"/>
                  <a:gd name="T9" fmla="*/ 295 h 336"/>
                  <a:gd name="T10" fmla="*/ 61 w 80"/>
                  <a:gd name="T11" fmla="*/ 7 h 336"/>
                  <a:gd name="T12" fmla="*/ 54 w 80"/>
                  <a:gd name="T13" fmla="*/ 0 h 336"/>
                </a:gdLst>
                <a:ahLst/>
                <a:cxnLst>
                  <a:cxn ang="0">
                    <a:pos x="T0" y="T1"/>
                  </a:cxn>
                  <a:cxn ang="0">
                    <a:pos x="T2" y="T3"/>
                  </a:cxn>
                  <a:cxn ang="0">
                    <a:pos x="T4" y="T5"/>
                  </a:cxn>
                  <a:cxn ang="0">
                    <a:pos x="T6" y="T7"/>
                  </a:cxn>
                  <a:cxn ang="0">
                    <a:pos x="T8" y="T9"/>
                  </a:cxn>
                  <a:cxn ang="0">
                    <a:pos x="T10" y="T11"/>
                  </a:cxn>
                  <a:cxn ang="0">
                    <a:pos x="T12" y="T13"/>
                  </a:cxn>
                </a:cxnLst>
                <a:rect l="0" t="0" r="r" b="b"/>
                <a:pathLst>
                  <a:path w="80" h="336">
                    <a:moveTo>
                      <a:pt x="54" y="0"/>
                    </a:moveTo>
                    <a:cubicBezTo>
                      <a:pt x="49" y="0"/>
                      <a:pt x="45" y="3"/>
                      <a:pt x="45" y="8"/>
                    </a:cubicBezTo>
                    <a:cubicBezTo>
                      <a:pt x="38" y="52"/>
                      <a:pt x="0" y="270"/>
                      <a:pt x="2" y="290"/>
                    </a:cubicBezTo>
                    <a:cubicBezTo>
                      <a:pt x="4" y="312"/>
                      <a:pt x="58" y="336"/>
                      <a:pt x="58" y="336"/>
                    </a:cubicBezTo>
                    <a:cubicBezTo>
                      <a:pt x="58" y="336"/>
                      <a:pt x="71" y="320"/>
                      <a:pt x="76" y="295"/>
                    </a:cubicBezTo>
                    <a:cubicBezTo>
                      <a:pt x="80" y="272"/>
                      <a:pt x="64" y="48"/>
                      <a:pt x="61" y="7"/>
                    </a:cubicBezTo>
                    <a:cubicBezTo>
                      <a:pt x="60" y="3"/>
                      <a:pt x="57" y="0"/>
                      <a:pt x="54" y="0"/>
                    </a:cubicBezTo>
                  </a:path>
                </a:pathLst>
              </a:custGeom>
              <a:solidFill>
                <a:srgbClr val="DB9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27" name="Freeform 467">
                <a:extLst>
                  <a:ext uri="{FF2B5EF4-FFF2-40B4-BE49-F238E27FC236}">
                    <a16:creationId xmlns:a16="http://schemas.microsoft.com/office/drawing/2014/main" id="{3F96E20B-851A-48BE-8385-B8AA030B2C7D}"/>
                  </a:ext>
                </a:extLst>
              </p:cNvPr>
              <p:cNvSpPr>
                <a:spLocks noEditPoints="1"/>
              </p:cNvSpPr>
              <p:nvPr/>
            </p:nvSpPr>
            <p:spPr bwMode="auto">
              <a:xfrm flipH="1">
                <a:off x="1980927" y="3092517"/>
                <a:ext cx="177898" cy="98772"/>
              </a:xfrm>
              <a:custGeom>
                <a:avLst/>
                <a:gdLst>
                  <a:gd name="T0" fmla="*/ 5 w 37"/>
                  <a:gd name="T1" fmla="*/ 5 h 36"/>
                  <a:gd name="T2" fmla="*/ 0 w 37"/>
                  <a:gd name="T3" fmla="*/ 36 h 36"/>
                  <a:gd name="T4" fmla="*/ 0 w 37"/>
                  <a:gd name="T5" fmla="*/ 36 h 36"/>
                  <a:gd name="T6" fmla="*/ 5 w 37"/>
                  <a:gd name="T7" fmla="*/ 5 h 36"/>
                  <a:gd name="T8" fmla="*/ 36 w 37"/>
                  <a:gd name="T9" fmla="*/ 0 h 36"/>
                  <a:gd name="T10" fmla="*/ 37 w 37"/>
                  <a:gd name="T11" fmla="*/ 12 h 36"/>
                  <a:gd name="T12" fmla="*/ 36 w 37"/>
                  <a:gd name="T13" fmla="*/ 0 h 36"/>
                  <a:gd name="T14" fmla="*/ 36 w 37"/>
                  <a:gd name="T15" fmla="*/ 0 h 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 h="36">
                    <a:moveTo>
                      <a:pt x="5" y="5"/>
                    </a:moveTo>
                    <a:cubicBezTo>
                      <a:pt x="4" y="15"/>
                      <a:pt x="2" y="26"/>
                      <a:pt x="0" y="36"/>
                    </a:cubicBezTo>
                    <a:cubicBezTo>
                      <a:pt x="0" y="36"/>
                      <a:pt x="0" y="36"/>
                      <a:pt x="0" y="36"/>
                    </a:cubicBezTo>
                    <a:cubicBezTo>
                      <a:pt x="2" y="26"/>
                      <a:pt x="4" y="15"/>
                      <a:pt x="5" y="5"/>
                    </a:cubicBezTo>
                    <a:moveTo>
                      <a:pt x="36" y="0"/>
                    </a:moveTo>
                    <a:cubicBezTo>
                      <a:pt x="36" y="4"/>
                      <a:pt x="36" y="8"/>
                      <a:pt x="37" y="12"/>
                    </a:cubicBezTo>
                    <a:cubicBezTo>
                      <a:pt x="36" y="8"/>
                      <a:pt x="36" y="4"/>
                      <a:pt x="36" y="0"/>
                    </a:cubicBezTo>
                    <a:cubicBezTo>
                      <a:pt x="36" y="0"/>
                      <a:pt x="36" y="0"/>
                      <a:pt x="36" y="0"/>
                    </a:cubicBezTo>
                  </a:path>
                </a:pathLst>
              </a:custGeom>
              <a:solidFill>
                <a:srgbClr val="EBEB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28" name="Freeform 469">
                <a:extLst>
                  <a:ext uri="{FF2B5EF4-FFF2-40B4-BE49-F238E27FC236}">
                    <a16:creationId xmlns:a16="http://schemas.microsoft.com/office/drawing/2014/main" id="{DA24EF4F-C843-43A0-9942-BC92EC6D6E0C}"/>
                  </a:ext>
                </a:extLst>
              </p:cNvPr>
              <p:cNvSpPr>
                <a:spLocks/>
              </p:cNvSpPr>
              <p:nvPr/>
            </p:nvSpPr>
            <p:spPr bwMode="auto">
              <a:xfrm flipH="1">
                <a:off x="1813195" y="2790391"/>
                <a:ext cx="365962" cy="49386"/>
              </a:xfrm>
              <a:custGeom>
                <a:avLst/>
                <a:gdLst>
                  <a:gd name="T0" fmla="*/ 76 w 76"/>
                  <a:gd name="T1" fmla="*/ 0 h 18"/>
                  <a:gd name="T2" fmla="*/ 73 w 76"/>
                  <a:gd name="T3" fmla="*/ 0 h 18"/>
                  <a:gd name="T4" fmla="*/ 73 w 76"/>
                  <a:gd name="T5" fmla="*/ 3 h 18"/>
                  <a:gd name="T6" fmla="*/ 39 w 76"/>
                  <a:gd name="T7" fmla="*/ 1 h 18"/>
                  <a:gd name="T8" fmla="*/ 0 w 76"/>
                  <a:gd name="T9" fmla="*/ 1 h 18"/>
                  <a:gd name="T10" fmla="*/ 6 w 76"/>
                  <a:gd name="T11" fmla="*/ 7 h 18"/>
                  <a:gd name="T12" fmla="*/ 16 w 76"/>
                  <a:gd name="T13" fmla="*/ 13 h 18"/>
                  <a:gd name="T14" fmla="*/ 28 w 76"/>
                  <a:gd name="T15" fmla="*/ 12 h 18"/>
                  <a:gd name="T16" fmla="*/ 47 w 76"/>
                  <a:gd name="T17" fmla="*/ 18 h 18"/>
                  <a:gd name="T18" fmla="*/ 62 w 76"/>
                  <a:gd name="T19" fmla="*/ 12 h 18"/>
                  <a:gd name="T20" fmla="*/ 76 w 76"/>
                  <a:gd name="T21"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8">
                    <a:moveTo>
                      <a:pt x="76" y="0"/>
                    </a:moveTo>
                    <a:cubicBezTo>
                      <a:pt x="73" y="0"/>
                      <a:pt x="73" y="0"/>
                      <a:pt x="73" y="0"/>
                    </a:cubicBezTo>
                    <a:cubicBezTo>
                      <a:pt x="73" y="3"/>
                      <a:pt x="73" y="3"/>
                      <a:pt x="73" y="3"/>
                    </a:cubicBezTo>
                    <a:cubicBezTo>
                      <a:pt x="39" y="1"/>
                      <a:pt x="39" y="1"/>
                      <a:pt x="39" y="1"/>
                    </a:cubicBezTo>
                    <a:cubicBezTo>
                      <a:pt x="0" y="1"/>
                      <a:pt x="0" y="1"/>
                      <a:pt x="0" y="1"/>
                    </a:cubicBezTo>
                    <a:cubicBezTo>
                      <a:pt x="2" y="3"/>
                      <a:pt x="4" y="5"/>
                      <a:pt x="6" y="7"/>
                    </a:cubicBezTo>
                    <a:cubicBezTo>
                      <a:pt x="9" y="9"/>
                      <a:pt x="13" y="11"/>
                      <a:pt x="16" y="13"/>
                    </a:cubicBezTo>
                    <a:cubicBezTo>
                      <a:pt x="19" y="12"/>
                      <a:pt x="23" y="12"/>
                      <a:pt x="28" y="12"/>
                    </a:cubicBezTo>
                    <a:cubicBezTo>
                      <a:pt x="35" y="12"/>
                      <a:pt x="42" y="13"/>
                      <a:pt x="47" y="18"/>
                    </a:cubicBezTo>
                    <a:cubicBezTo>
                      <a:pt x="52" y="17"/>
                      <a:pt x="57" y="15"/>
                      <a:pt x="62" y="12"/>
                    </a:cubicBezTo>
                    <a:cubicBezTo>
                      <a:pt x="68" y="9"/>
                      <a:pt x="72" y="5"/>
                      <a:pt x="76" y="0"/>
                    </a:cubicBezTo>
                  </a:path>
                </a:pathLst>
              </a:custGeom>
              <a:solidFill>
                <a:srgbClr val="EDEDE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29" name="Freeform 470">
                <a:extLst>
                  <a:ext uri="{FF2B5EF4-FFF2-40B4-BE49-F238E27FC236}">
                    <a16:creationId xmlns:a16="http://schemas.microsoft.com/office/drawing/2014/main" id="{12E847EE-B994-4C4B-986B-F300D994583F}"/>
                  </a:ext>
                </a:extLst>
              </p:cNvPr>
              <p:cNvSpPr>
                <a:spLocks/>
              </p:cNvSpPr>
              <p:nvPr/>
            </p:nvSpPr>
            <p:spPr bwMode="auto">
              <a:xfrm flipH="1">
                <a:off x="1828443" y="2790391"/>
                <a:ext cx="162650" cy="7263"/>
              </a:xfrm>
              <a:custGeom>
                <a:avLst/>
                <a:gdLst>
                  <a:gd name="T0" fmla="*/ 64 w 64"/>
                  <a:gd name="T1" fmla="*/ 0 h 5"/>
                  <a:gd name="T2" fmla="*/ 0 w 64"/>
                  <a:gd name="T3" fmla="*/ 2 h 5"/>
                  <a:gd name="T4" fmla="*/ 64 w 64"/>
                  <a:gd name="T5" fmla="*/ 5 h 5"/>
                  <a:gd name="T6" fmla="*/ 64 w 64"/>
                  <a:gd name="T7" fmla="*/ 0 h 5"/>
                </a:gdLst>
                <a:ahLst/>
                <a:cxnLst>
                  <a:cxn ang="0">
                    <a:pos x="T0" y="T1"/>
                  </a:cxn>
                  <a:cxn ang="0">
                    <a:pos x="T2" y="T3"/>
                  </a:cxn>
                  <a:cxn ang="0">
                    <a:pos x="T4" y="T5"/>
                  </a:cxn>
                  <a:cxn ang="0">
                    <a:pos x="T6" y="T7"/>
                  </a:cxn>
                </a:cxnLst>
                <a:rect l="0" t="0" r="r" b="b"/>
                <a:pathLst>
                  <a:path w="64" h="5">
                    <a:moveTo>
                      <a:pt x="64" y="0"/>
                    </a:moveTo>
                    <a:lnTo>
                      <a:pt x="0" y="2"/>
                    </a:lnTo>
                    <a:lnTo>
                      <a:pt x="64" y="5"/>
                    </a:lnTo>
                    <a:lnTo>
                      <a:pt x="64" y="0"/>
                    </a:lnTo>
                    <a:close/>
                  </a:path>
                </a:pathLst>
              </a:custGeom>
              <a:solidFill>
                <a:srgbClr val="C6806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0" name="Freeform 471">
                <a:extLst>
                  <a:ext uri="{FF2B5EF4-FFF2-40B4-BE49-F238E27FC236}">
                    <a16:creationId xmlns:a16="http://schemas.microsoft.com/office/drawing/2014/main" id="{C00E9478-8336-48D5-A7A7-3672B2ADDE41}"/>
                  </a:ext>
                </a:extLst>
              </p:cNvPr>
              <p:cNvSpPr>
                <a:spLocks/>
              </p:cNvSpPr>
              <p:nvPr/>
            </p:nvSpPr>
            <p:spPr bwMode="auto">
              <a:xfrm flipH="1">
                <a:off x="1828443" y="2790391"/>
                <a:ext cx="162650" cy="7263"/>
              </a:xfrm>
              <a:custGeom>
                <a:avLst/>
                <a:gdLst>
                  <a:gd name="T0" fmla="*/ 64 w 64"/>
                  <a:gd name="T1" fmla="*/ 0 h 5"/>
                  <a:gd name="T2" fmla="*/ 0 w 64"/>
                  <a:gd name="T3" fmla="*/ 2 h 5"/>
                  <a:gd name="T4" fmla="*/ 64 w 64"/>
                  <a:gd name="T5" fmla="*/ 5 h 5"/>
                  <a:gd name="T6" fmla="*/ 64 w 64"/>
                  <a:gd name="T7" fmla="*/ 0 h 5"/>
                </a:gdLst>
                <a:ahLst/>
                <a:cxnLst>
                  <a:cxn ang="0">
                    <a:pos x="T0" y="T1"/>
                  </a:cxn>
                  <a:cxn ang="0">
                    <a:pos x="T2" y="T3"/>
                  </a:cxn>
                  <a:cxn ang="0">
                    <a:pos x="T4" y="T5"/>
                  </a:cxn>
                  <a:cxn ang="0">
                    <a:pos x="T6" y="T7"/>
                  </a:cxn>
                </a:cxnLst>
                <a:rect l="0" t="0" r="r" b="b"/>
                <a:pathLst>
                  <a:path w="64" h="5">
                    <a:moveTo>
                      <a:pt x="64" y="0"/>
                    </a:moveTo>
                    <a:lnTo>
                      <a:pt x="0" y="2"/>
                    </a:lnTo>
                    <a:lnTo>
                      <a:pt x="64" y="5"/>
                    </a:lnTo>
                    <a:lnTo>
                      <a:pt x="6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1" name="Freeform 472">
                <a:extLst>
                  <a:ext uri="{FF2B5EF4-FFF2-40B4-BE49-F238E27FC236}">
                    <a16:creationId xmlns:a16="http://schemas.microsoft.com/office/drawing/2014/main" id="{58EC2320-1A38-447B-BF37-CD6F036E1C57}"/>
                  </a:ext>
                </a:extLst>
              </p:cNvPr>
              <p:cNvSpPr>
                <a:spLocks noEditPoints="1"/>
              </p:cNvSpPr>
              <p:nvPr/>
            </p:nvSpPr>
            <p:spPr bwMode="auto">
              <a:xfrm flipH="1">
                <a:off x="1747118" y="2790391"/>
                <a:ext cx="518446" cy="185923"/>
              </a:xfrm>
              <a:custGeom>
                <a:avLst/>
                <a:gdLst>
                  <a:gd name="T0" fmla="*/ 18 w 108"/>
                  <a:gd name="T1" fmla="*/ 1 h 68"/>
                  <a:gd name="T2" fmla="*/ 0 w 108"/>
                  <a:gd name="T3" fmla="*/ 1 h 68"/>
                  <a:gd name="T4" fmla="*/ 0 w 108"/>
                  <a:gd name="T5" fmla="*/ 2 h 68"/>
                  <a:gd name="T6" fmla="*/ 4 w 108"/>
                  <a:gd name="T7" fmla="*/ 47 h 68"/>
                  <a:gd name="T8" fmla="*/ 16 w 108"/>
                  <a:gd name="T9" fmla="*/ 68 h 68"/>
                  <a:gd name="T10" fmla="*/ 29 w 108"/>
                  <a:gd name="T11" fmla="*/ 50 h 68"/>
                  <a:gd name="T12" fmla="*/ 23 w 108"/>
                  <a:gd name="T13" fmla="*/ 39 h 68"/>
                  <a:gd name="T14" fmla="*/ 23 w 108"/>
                  <a:gd name="T15" fmla="*/ 39 h 68"/>
                  <a:gd name="T16" fmla="*/ 23 w 108"/>
                  <a:gd name="T17" fmla="*/ 39 h 68"/>
                  <a:gd name="T18" fmla="*/ 21 w 108"/>
                  <a:gd name="T19" fmla="*/ 26 h 68"/>
                  <a:gd name="T20" fmla="*/ 30 w 108"/>
                  <a:gd name="T21" fmla="*/ 14 h 68"/>
                  <a:gd name="T22" fmla="*/ 30 w 108"/>
                  <a:gd name="T23" fmla="*/ 14 h 68"/>
                  <a:gd name="T24" fmla="*/ 34 w 108"/>
                  <a:gd name="T25" fmla="*/ 13 h 68"/>
                  <a:gd name="T26" fmla="*/ 24 w 108"/>
                  <a:gd name="T27" fmla="*/ 7 h 68"/>
                  <a:gd name="T28" fmla="*/ 18 w 108"/>
                  <a:gd name="T29" fmla="*/ 1 h 68"/>
                  <a:gd name="T30" fmla="*/ 107 w 108"/>
                  <a:gd name="T31" fmla="*/ 0 h 68"/>
                  <a:gd name="T32" fmla="*/ 94 w 108"/>
                  <a:gd name="T33" fmla="*/ 0 h 68"/>
                  <a:gd name="T34" fmla="*/ 80 w 108"/>
                  <a:gd name="T35" fmla="*/ 12 h 68"/>
                  <a:gd name="T36" fmla="*/ 65 w 108"/>
                  <a:gd name="T37" fmla="*/ 18 h 68"/>
                  <a:gd name="T38" fmla="*/ 68 w 108"/>
                  <a:gd name="T39" fmla="*/ 22 h 68"/>
                  <a:gd name="T40" fmla="*/ 68 w 108"/>
                  <a:gd name="T41" fmla="*/ 22 h 68"/>
                  <a:gd name="T42" fmla="*/ 69 w 108"/>
                  <a:gd name="T43" fmla="*/ 22 h 68"/>
                  <a:gd name="T44" fmla="*/ 69 w 108"/>
                  <a:gd name="T45" fmla="*/ 22 h 68"/>
                  <a:gd name="T46" fmla="*/ 69 w 108"/>
                  <a:gd name="T47" fmla="*/ 22 h 68"/>
                  <a:gd name="T48" fmla="*/ 69 w 108"/>
                  <a:gd name="T49" fmla="*/ 23 h 68"/>
                  <a:gd name="T50" fmla="*/ 69 w 108"/>
                  <a:gd name="T51" fmla="*/ 23 h 68"/>
                  <a:gd name="T52" fmla="*/ 69 w 108"/>
                  <a:gd name="T53" fmla="*/ 23 h 68"/>
                  <a:gd name="T54" fmla="*/ 69 w 108"/>
                  <a:gd name="T55" fmla="*/ 23 h 68"/>
                  <a:gd name="T56" fmla="*/ 71 w 108"/>
                  <a:gd name="T57" fmla="*/ 33 h 68"/>
                  <a:gd name="T58" fmla="*/ 71 w 108"/>
                  <a:gd name="T59" fmla="*/ 33 h 68"/>
                  <a:gd name="T60" fmla="*/ 71 w 108"/>
                  <a:gd name="T61" fmla="*/ 33 h 68"/>
                  <a:gd name="T62" fmla="*/ 60 w 108"/>
                  <a:gd name="T63" fmla="*/ 53 h 68"/>
                  <a:gd name="T64" fmla="*/ 73 w 108"/>
                  <a:gd name="T65" fmla="*/ 68 h 68"/>
                  <a:gd name="T66" fmla="*/ 92 w 108"/>
                  <a:gd name="T67" fmla="*/ 48 h 68"/>
                  <a:gd name="T68" fmla="*/ 108 w 108"/>
                  <a:gd name="T69" fmla="*/ 11 h 68"/>
                  <a:gd name="T70" fmla="*/ 107 w 108"/>
                  <a:gd name="T71" fmla="*/ 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8" h="68">
                    <a:moveTo>
                      <a:pt x="18" y="1"/>
                    </a:moveTo>
                    <a:cubicBezTo>
                      <a:pt x="0" y="1"/>
                      <a:pt x="0" y="1"/>
                      <a:pt x="0" y="1"/>
                    </a:cubicBezTo>
                    <a:cubicBezTo>
                      <a:pt x="0" y="1"/>
                      <a:pt x="0" y="2"/>
                      <a:pt x="0" y="2"/>
                    </a:cubicBezTo>
                    <a:cubicBezTo>
                      <a:pt x="1" y="10"/>
                      <a:pt x="2" y="26"/>
                      <a:pt x="4" y="47"/>
                    </a:cubicBezTo>
                    <a:cubicBezTo>
                      <a:pt x="7" y="55"/>
                      <a:pt x="10" y="63"/>
                      <a:pt x="16" y="68"/>
                    </a:cubicBezTo>
                    <a:cubicBezTo>
                      <a:pt x="16" y="68"/>
                      <a:pt x="19" y="56"/>
                      <a:pt x="29" y="50"/>
                    </a:cubicBezTo>
                    <a:cubicBezTo>
                      <a:pt x="27" y="47"/>
                      <a:pt x="25" y="44"/>
                      <a:pt x="23" y="39"/>
                    </a:cubicBezTo>
                    <a:cubicBezTo>
                      <a:pt x="23" y="39"/>
                      <a:pt x="23" y="39"/>
                      <a:pt x="23" y="39"/>
                    </a:cubicBezTo>
                    <a:cubicBezTo>
                      <a:pt x="23" y="39"/>
                      <a:pt x="23" y="39"/>
                      <a:pt x="23" y="39"/>
                    </a:cubicBezTo>
                    <a:cubicBezTo>
                      <a:pt x="22" y="34"/>
                      <a:pt x="21" y="29"/>
                      <a:pt x="21" y="26"/>
                    </a:cubicBezTo>
                    <a:cubicBezTo>
                      <a:pt x="21" y="14"/>
                      <a:pt x="29" y="14"/>
                      <a:pt x="30" y="14"/>
                    </a:cubicBezTo>
                    <a:cubicBezTo>
                      <a:pt x="30" y="14"/>
                      <a:pt x="30" y="14"/>
                      <a:pt x="30" y="14"/>
                    </a:cubicBezTo>
                    <a:cubicBezTo>
                      <a:pt x="30" y="14"/>
                      <a:pt x="31" y="14"/>
                      <a:pt x="34" y="13"/>
                    </a:cubicBezTo>
                    <a:cubicBezTo>
                      <a:pt x="31" y="11"/>
                      <a:pt x="27" y="9"/>
                      <a:pt x="24" y="7"/>
                    </a:cubicBezTo>
                    <a:cubicBezTo>
                      <a:pt x="22" y="5"/>
                      <a:pt x="20" y="3"/>
                      <a:pt x="18" y="1"/>
                    </a:cubicBezTo>
                    <a:moveTo>
                      <a:pt x="107" y="0"/>
                    </a:moveTo>
                    <a:cubicBezTo>
                      <a:pt x="94" y="0"/>
                      <a:pt x="94" y="0"/>
                      <a:pt x="94" y="0"/>
                    </a:cubicBezTo>
                    <a:cubicBezTo>
                      <a:pt x="90" y="5"/>
                      <a:pt x="86" y="9"/>
                      <a:pt x="80" y="12"/>
                    </a:cubicBezTo>
                    <a:cubicBezTo>
                      <a:pt x="75" y="15"/>
                      <a:pt x="70" y="17"/>
                      <a:pt x="65" y="18"/>
                    </a:cubicBezTo>
                    <a:cubicBezTo>
                      <a:pt x="66" y="19"/>
                      <a:pt x="67" y="20"/>
                      <a:pt x="68" y="22"/>
                    </a:cubicBezTo>
                    <a:cubicBezTo>
                      <a:pt x="68" y="22"/>
                      <a:pt x="68" y="22"/>
                      <a:pt x="68" y="22"/>
                    </a:cubicBezTo>
                    <a:cubicBezTo>
                      <a:pt x="69" y="22"/>
                      <a:pt x="69" y="22"/>
                      <a:pt x="69" y="22"/>
                    </a:cubicBezTo>
                    <a:cubicBezTo>
                      <a:pt x="69" y="22"/>
                      <a:pt x="69" y="22"/>
                      <a:pt x="69" y="22"/>
                    </a:cubicBezTo>
                    <a:cubicBezTo>
                      <a:pt x="69" y="22"/>
                      <a:pt x="69" y="22"/>
                      <a:pt x="69" y="22"/>
                    </a:cubicBezTo>
                    <a:cubicBezTo>
                      <a:pt x="69" y="22"/>
                      <a:pt x="69" y="23"/>
                      <a:pt x="69" y="23"/>
                    </a:cubicBezTo>
                    <a:cubicBezTo>
                      <a:pt x="69" y="23"/>
                      <a:pt x="69" y="23"/>
                      <a:pt x="69" y="23"/>
                    </a:cubicBezTo>
                    <a:cubicBezTo>
                      <a:pt x="69" y="23"/>
                      <a:pt x="69" y="23"/>
                      <a:pt x="69" y="23"/>
                    </a:cubicBezTo>
                    <a:cubicBezTo>
                      <a:pt x="69" y="23"/>
                      <a:pt x="69" y="23"/>
                      <a:pt x="69" y="23"/>
                    </a:cubicBezTo>
                    <a:cubicBezTo>
                      <a:pt x="71" y="26"/>
                      <a:pt x="71" y="30"/>
                      <a:pt x="71" y="33"/>
                    </a:cubicBezTo>
                    <a:cubicBezTo>
                      <a:pt x="71" y="33"/>
                      <a:pt x="71" y="33"/>
                      <a:pt x="71" y="33"/>
                    </a:cubicBezTo>
                    <a:cubicBezTo>
                      <a:pt x="71" y="33"/>
                      <a:pt x="71" y="33"/>
                      <a:pt x="71" y="33"/>
                    </a:cubicBezTo>
                    <a:cubicBezTo>
                      <a:pt x="70" y="41"/>
                      <a:pt x="64" y="49"/>
                      <a:pt x="60" y="53"/>
                    </a:cubicBezTo>
                    <a:cubicBezTo>
                      <a:pt x="69" y="59"/>
                      <a:pt x="73" y="68"/>
                      <a:pt x="73" y="68"/>
                    </a:cubicBezTo>
                    <a:cubicBezTo>
                      <a:pt x="73" y="68"/>
                      <a:pt x="83" y="60"/>
                      <a:pt x="92" y="48"/>
                    </a:cubicBezTo>
                    <a:cubicBezTo>
                      <a:pt x="97" y="35"/>
                      <a:pt x="102" y="23"/>
                      <a:pt x="108" y="11"/>
                    </a:cubicBezTo>
                    <a:cubicBezTo>
                      <a:pt x="108" y="8"/>
                      <a:pt x="108" y="4"/>
                      <a:pt x="107" y="0"/>
                    </a:cubicBezTo>
                  </a:path>
                </a:pathLst>
              </a:custGeom>
              <a:solidFill>
                <a:srgbClr val="D6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2" name="Freeform 473">
                <a:extLst>
                  <a:ext uri="{FF2B5EF4-FFF2-40B4-BE49-F238E27FC236}">
                    <a16:creationId xmlns:a16="http://schemas.microsoft.com/office/drawing/2014/main" id="{1DE5331C-581D-4594-8E51-D6139CEF72DF}"/>
                  </a:ext>
                </a:extLst>
              </p:cNvPr>
              <p:cNvSpPr>
                <a:spLocks/>
              </p:cNvSpPr>
              <p:nvPr/>
            </p:nvSpPr>
            <p:spPr bwMode="auto">
              <a:xfrm flipH="1">
                <a:off x="1891977" y="2803464"/>
                <a:ext cx="299886" cy="161231"/>
              </a:xfrm>
              <a:custGeom>
                <a:avLst/>
                <a:gdLst>
                  <a:gd name="T0" fmla="*/ 15 w 63"/>
                  <a:gd name="T1" fmla="*/ 9 h 59"/>
                  <a:gd name="T2" fmla="*/ 8 w 63"/>
                  <a:gd name="T3" fmla="*/ 34 h 59"/>
                  <a:gd name="T4" fmla="*/ 40 w 63"/>
                  <a:gd name="T5" fmla="*/ 52 h 59"/>
                  <a:gd name="T6" fmla="*/ 53 w 63"/>
                  <a:gd name="T7" fmla="*/ 17 h 59"/>
                  <a:gd name="T8" fmla="*/ 15 w 63"/>
                  <a:gd name="T9" fmla="*/ 9 h 59"/>
                </a:gdLst>
                <a:ahLst/>
                <a:cxnLst>
                  <a:cxn ang="0">
                    <a:pos x="T0" y="T1"/>
                  </a:cxn>
                  <a:cxn ang="0">
                    <a:pos x="T2" y="T3"/>
                  </a:cxn>
                  <a:cxn ang="0">
                    <a:pos x="T4" y="T5"/>
                  </a:cxn>
                  <a:cxn ang="0">
                    <a:pos x="T6" y="T7"/>
                  </a:cxn>
                  <a:cxn ang="0">
                    <a:pos x="T8" y="T9"/>
                  </a:cxn>
                </a:cxnLst>
                <a:rect l="0" t="0" r="r" b="b"/>
                <a:pathLst>
                  <a:path w="63" h="59">
                    <a:moveTo>
                      <a:pt x="15" y="9"/>
                    </a:moveTo>
                    <a:cubicBezTo>
                      <a:pt x="15" y="9"/>
                      <a:pt x="0" y="9"/>
                      <a:pt x="8" y="34"/>
                    </a:cubicBezTo>
                    <a:cubicBezTo>
                      <a:pt x="16" y="59"/>
                      <a:pt x="40" y="52"/>
                      <a:pt x="40" y="52"/>
                    </a:cubicBezTo>
                    <a:cubicBezTo>
                      <a:pt x="40" y="52"/>
                      <a:pt x="63" y="35"/>
                      <a:pt x="53" y="17"/>
                    </a:cubicBezTo>
                    <a:cubicBezTo>
                      <a:pt x="44" y="0"/>
                      <a:pt x="15" y="9"/>
                      <a:pt x="15" y="9"/>
                    </a:cubicBezTo>
                  </a:path>
                </a:pathLst>
              </a:custGeom>
              <a:solidFill>
                <a:srgbClr val="DB9E3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3" name="Freeform 474">
                <a:extLst>
                  <a:ext uri="{FF2B5EF4-FFF2-40B4-BE49-F238E27FC236}">
                    <a16:creationId xmlns:a16="http://schemas.microsoft.com/office/drawing/2014/main" id="{BE9798DD-9260-4FC3-AA50-A8B30AE26966}"/>
                  </a:ext>
                </a:extLst>
              </p:cNvPr>
              <p:cNvSpPr>
                <a:spLocks noEditPoints="1"/>
              </p:cNvSpPr>
              <p:nvPr/>
            </p:nvSpPr>
            <p:spPr bwMode="auto">
              <a:xfrm flipH="1">
                <a:off x="1925017" y="2825252"/>
                <a:ext cx="238892" cy="71174"/>
              </a:xfrm>
              <a:custGeom>
                <a:avLst/>
                <a:gdLst>
                  <a:gd name="T0" fmla="*/ 2 w 50"/>
                  <a:gd name="T1" fmla="*/ 26 h 26"/>
                  <a:gd name="T2" fmla="*/ 2 w 50"/>
                  <a:gd name="T3" fmla="*/ 26 h 26"/>
                  <a:gd name="T4" fmla="*/ 2 w 50"/>
                  <a:gd name="T5" fmla="*/ 26 h 26"/>
                  <a:gd name="T6" fmla="*/ 50 w 50"/>
                  <a:gd name="T7" fmla="*/ 20 h 26"/>
                  <a:gd name="T8" fmla="*/ 50 w 50"/>
                  <a:gd name="T9" fmla="*/ 20 h 26"/>
                  <a:gd name="T10" fmla="*/ 50 w 50"/>
                  <a:gd name="T11" fmla="*/ 20 h 26"/>
                  <a:gd name="T12" fmla="*/ 48 w 50"/>
                  <a:gd name="T13" fmla="*/ 10 h 26"/>
                  <a:gd name="T14" fmla="*/ 50 w 50"/>
                  <a:gd name="T15" fmla="*/ 20 h 26"/>
                  <a:gd name="T16" fmla="*/ 48 w 50"/>
                  <a:gd name="T17" fmla="*/ 10 h 26"/>
                  <a:gd name="T18" fmla="*/ 48 w 50"/>
                  <a:gd name="T19" fmla="*/ 10 h 26"/>
                  <a:gd name="T20" fmla="*/ 48 w 50"/>
                  <a:gd name="T21" fmla="*/ 10 h 26"/>
                  <a:gd name="T22" fmla="*/ 48 w 50"/>
                  <a:gd name="T23" fmla="*/ 10 h 26"/>
                  <a:gd name="T24" fmla="*/ 48 w 50"/>
                  <a:gd name="T25" fmla="*/ 9 h 26"/>
                  <a:gd name="T26" fmla="*/ 48 w 50"/>
                  <a:gd name="T27" fmla="*/ 10 h 26"/>
                  <a:gd name="T28" fmla="*/ 48 w 50"/>
                  <a:gd name="T29" fmla="*/ 9 h 26"/>
                  <a:gd name="T30" fmla="*/ 48 w 50"/>
                  <a:gd name="T31" fmla="*/ 9 h 26"/>
                  <a:gd name="T32" fmla="*/ 48 w 50"/>
                  <a:gd name="T33" fmla="*/ 9 h 26"/>
                  <a:gd name="T34" fmla="*/ 48 w 50"/>
                  <a:gd name="T35" fmla="*/ 9 h 26"/>
                  <a:gd name="T36" fmla="*/ 44 w 50"/>
                  <a:gd name="T37" fmla="*/ 5 h 26"/>
                  <a:gd name="T38" fmla="*/ 44 w 50"/>
                  <a:gd name="T39" fmla="*/ 5 h 26"/>
                  <a:gd name="T40" fmla="*/ 47 w 50"/>
                  <a:gd name="T41" fmla="*/ 9 h 26"/>
                  <a:gd name="T42" fmla="*/ 47 w 50"/>
                  <a:gd name="T43" fmla="*/ 9 h 26"/>
                  <a:gd name="T44" fmla="*/ 47 w 50"/>
                  <a:gd name="T45" fmla="*/ 9 h 26"/>
                  <a:gd name="T46" fmla="*/ 44 w 50"/>
                  <a:gd name="T47" fmla="*/ 5 h 26"/>
                  <a:gd name="T48" fmla="*/ 13 w 50"/>
                  <a:gd name="T49" fmla="*/ 0 h 26"/>
                  <a:gd name="T50" fmla="*/ 9 w 50"/>
                  <a:gd name="T51" fmla="*/ 1 h 26"/>
                  <a:gd name="T52" fmla="*/ 9 w 50"/>
                  <a:gd name="T53" fmla="*/ 1 h 26"/>
                  <a:gd name="T54" fmla="*/ 0 w 50"/>
                  <a:gd name="T55" fmla="*/ 13 h 26"/>
                  <a:gd name="T56" fmla="*/ 9 w 50"/>
                  <a:gd name="T57" fmla="*/ 1 h 26"/>
                  <a:gd name="T58" fmla="*/ 9 w 50"/>
                  <a:gd name="T59" fmla="*/ 1 h 26"/>
                  <a:gd name="T60" fmla="*/ 13 w 50"/>
                  <a:gd name="T61" fmla="*/ 0 h 26"/>
                  <a:gd name="T62" fmla="*/ 13 w 50"/>
                  <a:gd name="T63"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0" h="26">
                    <a:moveTo>
                      <a:pt x="2" y="26"/>
                    </a:moveTo>
                    <a:cubicBezTo>
                      <a:pt x="2" y="26"/>
                      <a:pt x="2" y="26"/>
                      <a:pt x="2" y="26"/>
                    </a:cubicBezTo>
                    <a:cubicBezTo>
                      <a:pt x="2" y="26"/>
                      <a:pt x="2" y="26"/>
                      <a:pt x="2" y="26"/>
                    </a:cubicBezTo>
                    <a:moveTo>
                      <a:pt x="50" y="20"/>
                    </a:moveTo>
                    <a:cubicBezTo>
                      <a:pt x="50" y="20"/>
                      <a:pt x="50" y="20"/>
                      <a:pt x="50" y="20"/>
                    </a:cubicBezTo>
                    <a:cubicBezTo>
                      <a:pt x="50" y="20"/>
                      <a:pt x="50" y="20"/>
                      <a:pt x="50" y="20"/>
                    </a:cubicBezTo>
                    <a:moveTo>
                      <a:pt x="48" y="10"/>
                    </a:moveTo>
                    <a:cubicBezTo>
                      <a:pt x="50" y="13"/>
                      <a:pt x="50" y="17"/>
                      <a:pt x="50" y="20"/>
                    </a:cubicBezTo>
                    <a:cubicBezTo>
                      <a:pt x="50" y="17"/>
                      <a:pt x="50" y="13"/>
                      <a:pt x="48" y="10"/>
                    </a:cubicBezTo>
                    <a:moveTo>
                      <a:pt x="48" y="10"/>
                    </a:moveTo>
                    <a:cubicBezTo>
                      <a:pt x="48" y="10"/>
                      <a:pt x="48" y="10"/>
                      <a:pt x="48" y="10"/>
                    </a:cubicBezTo>
                    <a:cubicBezTo>
                      <a:pt x="48" y="10"/>
                      <a:pt x="48" y="10"/>
                      <a:pt x="48" y="10"/>
                    </a:cubicBezTo>
                    <a:moveTo>
                      <a:pt x="48" y="9"/>
                    </a:moveTo>
                    <a:cubicBezTo>
                      <a:pt x="48" y="9"/>
                      <a:pt x="48" y="10"/>
                      <a:pt x="48" y="10"/>
                    </a:cubicBezTo>
                    <a:cubicBezTo>
                      <a:pt x="48" y="10"/>
                      <a:pt x="48" y="9"/>
                      <a:pt x="48" y="9"/>
                    </a:cubicBezTo>
                    <a:moveTo>
                      <a:pt x="48" y="9"/>
                    </a:moveTo>
                    <a:cubicBezTo>
                      <a:pt x="48" y="9"/>
                      <a:pt x="48" y="9"/>
                      <a:pt x="48" y="9"/>
                    </a:cubicBezTo>
                    <a:cubicBezTo>
                      <a:pt x="48" y="9"/>
                      <a:pt x="48" y="9"/>
                      <a:pt x="48" y="9"/>
                    </a:cubicBezTo>
                    <a:moveTo>
                      <a:pt x="44" y="5"/>
                    </a:moveTo>
                    <a:cubicBezTo>
                      <a:pt x="44" y="5"/>
                      <a:pt x="44" y="5"/>
                      <a:pt x="44" y="5"/>
                    </a:cubicBezTo>
                    <a:cubicBezTo>
                      <a:pt x="45" y="6"/>
                      <a:pt x="46" y="7"/>
                      <a:pt x="47" y="9"/>
                    </a:cubicBezTo>
                    <a:cubicBezTo>
                      <a:pt x="47" y="9"/>
                      <a:pt x="47" y="9"/>
                      <a:pt x="47" y="9"/>
                    </a:cubicBezTo>
                    <a:cubicBezTo>
                      <a:pt x="47" y="9"/>
                      <a:pt x="47" y="9"/>
                      <a:pt x="47" y="9"/>
                    </a:cubicBezTo>
                    <a:cubicBezTo>
                      <a:pt x="46" y="7"/>
                      <a:pt x="45" y="6"/>
                      <a:pt x="44" y="5"/>
                    </a:cubicBezTo>
                    <a:moveTo>
                      <a:pt x="13" y="0"/>
                    </a:moveTo>
                    <a:cubicBezTo>
                      <a:pt x="10" y="1"/>
                      <a:pt x="9" y="1"/>
                      <a:pt x="9" y="1"/>
                    </a:cubicBezTo>
                    <a:cubicBezTo>
                      <a:pt x="9" y="1"/>
                      <a:pt x="9" y="1"/>
                      <a:pt x="9" y="1"/>
                    </a:cubicBezTo>
                    <a:cubicBezTo>
                      <a:pt x="8" y="1"/>
                      <a:pt x="0" y="1"/>
                      <a:pt x="0" y="13"/>
                    </a:cubicBezTo>
                    <a:cubicBezTo>
                      <a:pt x="0" y="1"/>
                      <a:pt x="8" y="1"/>
                      <a:pt x="9" y="1"/>
                    </a:cubicBezTo>
                    <a:cubicBezTo>
                      <a:pt x="9" y="1"/>
                      <a:pt x="9" y="1"/>
                      <a:pt x="9" y="1"/>
                    </a:cubicBezTo>
                    <a:cubicBezTo>
                      <a:pt x="9" y="1"/>
                      <a:pt x="10" y="1"/>
                      <a:pt x="13" y="0"/>
                    </a:cubicBezTo>
                    <a:cubicBezTo>
                      <a:pt x="13" y="0"/>
                      <a:pt x="13" y="0"/>
                      <a:pt x="13" y="0"/>
                    </a:cubicBezTo>
                  </a:path>
                </a:pathLst>
              </a:custGeom>
              <a:solidFill>
                <a:srgbClr val="C7C7C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4" name="Freeform 475">
                <a:extLst>
                  <a:ext uri="{FF2B5EF4-FFF2-40B4-BE49-F238E27FC236}">
                    <a16:creationId xmlns:a16="http://schemas.microsoft.com/office/drawing/2014/main" id="{1DA80963-B9E8-49BC-B503-D9A7F03FB90E}"/>
                  </a:ext>
                </a:extLst>
              </p:cNvPr>
              <p:cNvSpPr>
                <a:spLocks/>
              </p:cNvSpPr>
              <p:nvPr/>
            </p:nvSpPr>
            <p:spPr bwMode="auto">
              <a:xfrm flipH="1">
                <a:off x="1925017" y="2822347"/>
                <a:ext cx="238892" cy="110392"/>
              </a:xfrm>
              <a:custGeom>
                <a:avLst/>
                <a:gdLst>
                  <a:gd name="T0" fmla="*/ 25 w 50"/>
                  <a:gd name="T1" fmla="*/ 0 h 40"/>
                  <a:gd name="T2" fmla="*/ 13 w 50"/>
                  <a:gd name="T3" fmla="*/ 1 h 40"/>
                  <a:gd name="T4" fmla="*/ 9 w 50"/>
                  <a:gd name="T5" fmla="*/ 2 h 40"/>
                  <a:gd name="T6" fmla="*/ 9 w 50"/>
                  <a:gd name="T7" fmla="*/ 2 h 40"/>
                  <a:gd name="T8" fmla="*/ 0 w 50"/>
                  <a:gd name="T9" fmla="*/ 14 h 40"/>
                  <a:gd name="T10" fmla="*/ 2 w 50"/>
                  <a:gd name="T11" fmla="*/ 27 h 40"/>
                  <a:gd name="T12" fmla="*/ 2 w 50"/>
                  <a:gd name="T13" fmla="*/ 27 h 40"/>
                  <a:gd name="T14" fmla="*/ 2 w 50"/>
                  <a:gd name="T15" fmla="*/ 27 h 40"/>
                  <a:gd name="T16" fmla="*/ 10 w 50"/>
                  <a:gd name="T17" fmla="*/ 40 h 40"/>
                  <a:gd name="T18" fmla="*/ 10 w 50"/>
                  <a:gd name="T19" fmla="*/ 39 h 40"/>
                  <a:gd name="T20" fmla="*/ 19 w 50"/>
                  <a:gd name="T21" fmla="*/ 22 h 40"/>
                  <a:gd name="T22" fmla="*/ 24 w 50"/>
                  <a:gd name="T23" fmla="*/ 21 h 40"/>
                  <a:gd name="T24" fmla="*/ 35 w 50"/>
                  <a:gd name="T25" fmla="*/ 25 h 40"/>
                  <a:gd name="T26" fmla="*/ 41 w 50"/>
                  <a:gd name="T27" fmla="*/ 38 h 40"/>
                  <a:gd name="T28" fmla="*/ 50 w 50"/>
                  <a:gd name="T29" fmla="*/ 21 h 40"/>
                  <a:gd name="T30" fmla="*/ 50 w 50"/>
                  <a:gd name="T31" fmla="*/ 21 h 40"/>
                  <a:gd name="T32" fmla="*/ 50 w 50"/>
                  <a:gd name="T33" fmla="*/ 21 h 40"/>
                  <a:gd name="T34" fmla="*/ 48 w 50"/>
                  <a:gd name="T35" fmla="*/ 11 h 40"/>
                  <a:gd name="T36" fmla="*/ 48 w 50"/>
                  <a:gd name="T37" fmla="*/ 11 h 40"/>
                  <a:gd name="T38" fmla="*/ 48 w 50"/>
                  <a:gd name="T39" fmla="*/ 11 h 40"/>
                  <a:gd name="T40" fmla="*/ 48 w 50"/>
                  <a:gd name="T41" fmla="*/ 11 h 40"/>
                  <a:gd name="T42" fmla="*/ 48 w 50"/>
                  <a:gd name="T43" fmla="*/ 10 h 40"/>
                  <a:gd name="T44" fmla="*/ 48 w 50"/>
                  <a:gd name="T45" fmla="*/ 10 h 40"/>
                  <a:gd name="T46" fmla="*/ 48 w 50"/>
                  <a:gd name="T47" fmla="*/ 10 h 40"/>
                  <a:gd name="T48" fmla="*/ 47 w 50"/>
                  <a:gd name="T49" fmla="*/ 10 h 40"/>
                  <a:gd name="T50" fmla="*/ 47 w 50"/>
                  <a:gd name="T51" fmla="*/ 10 h 40"/>
                  <a:gd name="T52" fmla="*/ 44 w 50"/>
                  <a:gd name="T53" fmla="*/ 6 h 40"/>
                  <a:gd name="T54" fmla="*/ 25 w 50"/>
                  <a:gd name="T55"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40">
                    <a:moveTo>
                      <a:pt x="25" y="0"/>
                    </a:moveTo>
                    <a:cubicBezTo>
                      <a:pt x="20" y="0"/>
                      <a:pt x="16" y="0"/>
                      <a:pt x="13" y="1"/>
                    </a:cubicBezTo>
                    <a:cubicBezTo>
                      <a:pt x="10" y="2"/>
                      <a:pt x="9" y="2"/>
                      <a:pt x="9" y="2"/>
                    </a:cubicBezTo>
                    <a:cubicBezTo>
                      <a:pt x="9" y="2"/>
                      <a:pt x="9" y="2"/>
                      <a:pt x="9" y="2"/>
                    </a:cubicBezTo>
                    <a:cubicBezTo>
                      <a:pt x="8" y="2"/>
                      <a:pt x="0" y="2"/>
                      <a:pt x="0" y="14"/>
                    </a:cubicBezTo>
                    <a:cubicBezTo>
                      <a:pt x="0" y="17"/>
                      <a:pt x="1" y="22"/>
                      <a:pt x="2" y="27"/>
                    </a:cubicBezTo>
                    <a:cubicBezTo>
                      <a:pt x="2" y="27"/>
                      <a:pt x="2" y="27"/>
                      <a:pt x="2" y="27"/>
                    </a:cubicBezTo>
                    <a:cubicBezTo>
                      <a:pt x="2" y="27"/>
                      <a:pt x="2" y="27"/>
                      <a:pt x="2" y="27"/>
                    </a:cubicBezTo>
                    <a:cubicBezTo>
                      <a:pt x="4" y="33"/>
                      <a:pt x="7" y="37"/>
                      <a:pt x="10" y="40"/>
                    </a:cubicBezTo>
                    <a:cubicBezTo>
                      <a:pt x="10" y="40"/>
                      <a:pt x="10" y="39"/>
                      <a:pt x="10" y="39"/>
                    </a:cubicBezTo>
                    <a:cubicBezTo>
                      <a:pt x="8" y="32"/>
                      <a:pt x="12" y="25"/>
                      <a:pt x="19" y="22"/>
                    </a:cubicBezTo>
                    <a:cubicBezTo>
                      <a:pt x="20" y="21"/>
                      <a:pt x="22" y="21"/>
                      <a:pt x="24" y="21"/>
                    </a:cubicBezTo>
                    <a:cubicBezTo>
                      <a:pt x="28" y="21"/>
                      <a:pt x="32" y="23"/>
                      <a:pt x="35" y="25"/>
                    </a:cubicBezTo>
                    <a:cubicBezTo>
                      <a:pt x="39" y="28"/>
                      <a:pt x="41" y="33"/>
                      <a:pt x="41" y="38"/>
                    </a:cubicBezTo>
                    <a:cubicBezTo>
                      <a:pt x="45" y="34"/>
                      <a:pt x="49" y="28"/>
                      <a:pt x="50" y="21"/>
                    </a:cubicBezTo>
                    <a:cubicBezTo>
                      <a:pt x="50" y="21"/>
                      <a:pt x="50" y="21"/>
                      <a:pt x="50" y="21"/>
                    </a:cubicBezTo>
                    <a:cubicBezTo>
                      <a:pt x="50" y="21"/>
                      <a:pt x="50" y="21"/>
                      <a:pt x="50" y="21"/>
                    </a:cubicBezTo>
                    <a:cubicBezTo>
                      <a:pt x="50" y="18"/>
                      <a:pt x="50" y="14"/>
                      <a:pt x="48" y="11"/>
                    </a:cubicBezTo>
                    <a:cubicBezTo>
                      <a:pt x="48" y="11"/>
                      <a:pt x="48" y="11"/>
                      <a:pt x="48" y="11"/>
                    </a:cubicBezTo>
                    <a:cubicBezTo>
                      <a:pt x="48" y="11"/>
                      <a:pt x="48" y="11"/>
                      <a:pt x="48" y="11"/>
                    </a:cubicBezTo>
                    <a:cubicBezTo>
                      <a:pt x="48" y="11"/>
                      <a:pt x="48" y="11"/>
                      <a:pt x="48" y="11"/>
                    </a:cubicBezTo>
                    <a:cubicBezTo>
                      <a:pt x="48" y="11"/>
                      <a:pt x="48" y="10"/>
                      <a:pt x="48" y="10"/>
                    </a:cubicBezTo>
                    <a:cubicBezTo>
                      <a:pt x="48" y="10"/>
                      <a:pt x="48" y="10"/>
                      <a:pt x="48" y="10"/>
                    </a:cubicBezTo>
                    <a:cubicBezTo>
                      <a:pt x="48" y="10"/>
                      <a:pt x="48" y="10"/>
                      <a:pt x="48" y="10"/>
                    </a:cubicBezTo>
                    <a:cubicBezTo>
                      <a:pt x="48" y="10"/>
                      <a:pt x="48" y="10"/>
                      <a:pt x="47" y="10"/>
                    </a:cubicBezTo>
                    <a:cubicBezTo>
                      <a:pt x="47" y="10"/>
                      <a:pt x="47" y="10"/>
                      <a:pt x="47" y="10"/>
                    </a:cubicBezTo>
                    <a:cubicBezTo>
                      <a:pt x="46" y="8"/>
                      <a:pt x="45" y="7"/>
                      <a:pt x="44" y="6"/>
                    </a:cubicBezTo>
                    <a:cubicBezTo>
                      <a:pt x="39" y="1"/>
                      <a:pt x="32" y="0"/>
                      <a:pt x="25" y="0"/>
                    </a:cubicBezTo>
                  </a:path>
                </a:pathLst>
              </a:custGeom>
              <a:solidFill>
                <a:srgbClr val="CC93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5" name="Freeform 476">
                <a:extLst>
                  <a:ext uri="{FF2B5EF4-FFF2-40B4-BE49-F238E27FC236}">
                    <a16:creationId xmlns:a16="http://schemas.microsoft.com/office/drawing/2014/main" id="{6526DC72-2A34-4AD8-9943-B835A26D24DF}"/>
                  </a:ext>
                </a:extLst>
              </p:cNvPr>
              <p:cNvSpPr>
                <a:spLocks/>
              </p:cNvSpPr>
              <p:nvPr/>
            </p:nvSpPr>
            <p:spPr bwMode="auto">
              <a:xfrm flipH="1">
                <a:off x="1714081" y="2713407"/>
                <a:ext cx="551484" cy="229499"/>
              </a:xfrm>
              <a:custGeom>
                <a:avLst/>
                <a:gdLst>
                  <a:gd name="T0" fmla="*/ 104 w 115"/>
                  <a:gd name="T1" fmla="*/ 16 h 84"/>
                  <a:gd name="T2" fmla="*/ 89 w 115"/>
                  <a:gd name="T3" fmla="*/ 0 h 84"/>
                  <a:gd name="T4" fmla="*/ 50 w 115"/>
                  <a:gd name="T5" fmla="*/ 27 h 84"/>
                  <a:gd name="T6" fmla="*/ 16 w 115"/>
                  <a:gd name="T7" fmla="*/ 6 h 84"/>
                  <a:gd name="T8" fmla="*/ 0 w 115"/>
                  <a:gd name="T9" fmla="*/ 29 h 84"/>
                  <a:gd name="T10" fmla="*/ 24 w 115"/>
                  <a:gd name="T11" fmla="*/ 84 h 84"/>
                  <a:gd name="T12" fmla="*/ 46 w 115"/>
                  <a:gd name="T13" fmla="*/ 44 h 84"/>
                  <a:gd name="T14" fmla="*/ 70 w 115"/>
                  <a:gd name="T15" fmla="*/ 82 h 84"/>
                  <a:gd name="T16" fmla="*/ 104 w 115"/>
                  <a:gd name="T17" fmla="*/ 1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5" h="84">
                    <a:moveTo>
                      <a:pt x="104" y="16"/>
                    </a:moveTo>
                    <a:cubicBezTo>
                      <a:pt x="95" y="6"/>
                      <a:pt x="89" y="0"/>
                      <a:pt x="89" y="0"/>
                    </a:cubicBezTo>
                    <a:cubicBezTo>
                      <a:pt x="89" y="0"/>
                      <a:pt x="75" y="27"/>
                      <a:pt x="50" y="27"/>
                    </a:cubicBezTo>
                    <a:cubicBezTo>
                      <a:pt x="22" y="27"/>
                      <a:pt x="16" y="6"/>
                      <a:pt x="16" y="6"/>
                    </a:cubicBezTo>
                    <a:cubicBezTo>
                      <a:pt x="7" y="10"/>
                      <a:pt x="0" y="29"/>
                      <a:pt x="0" y="29"/>
                    </a:cubicBezTo>
                    <a:cubicBezTo>
                      <a:pt x="2" y="60"/>
                      <a:pt x="24" y="84"/>
                      <a:pt x="24" y="84"/>
                    </a:cubicBezTo>
                    <a:cubicBezTo>
                      <a:pt x="24" y="84"/>
                      <a:pt x="34" y="43"/>
                      <a:pt x="46" y="44"/>
                    </a:cubicBezTo>
                    <a:cubicBezTo>
                      <a:pt x="58" y="44"/>
                      <a:pt x="70" y="82"/>
                      <a:pt x="70" y="82"/>
                    </a:cubicBezTo>
                    <a:cubicBezTo>
                      <a:pt x="114" y="60"/>
                      <a:pt x="115" y="27"/>
                      <a:pt x="104" y="16"/>
                    </a:cubicBezTo>
                    <a:close/>
                  </a:path>
                </a:pathLst>
              </a:custGeom>
              <a:solidFill>
                <a:srgbClr val="E6E6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6" name="Freeform 477">
                <a:extLst>
                  <a:ext uri="{FF2B5EF4-FFF2-40B4-BE49-F238E27FC236}">
                    <a16:creationId xmlns:a16="http://schemas.microsoft.com/office/drawing/2014/main" id="{D48F40D4-B6DA-46D4-A60F-14849B4B2A70}"/>
                  </a:ext>
                </a:extLst>
              </p:cNvPr>
              <p:cNvSpPr>
                <a:spLocks/>
              </p:cNvSpPr>
              <p:nvPr/>
            </p:nvSpPr>
            <p:spPr bwMode="auto">
              <a:xfrm flipH="1">
                <a:off x="1347138" y="2773411"/>
                <a:ext cx="1371058" cy="1284563"/>
              </a:xfrm>
              <a:custGeom>
                <a:avLst/>
                <a:gdLst>
                  <a:gd name="T0" fmla="*/ 323 w 341"/>
                  <a:gd name="T1" fmla="*/ 61 h 505"/>
                  <a:gd name="T2" fmla="*/ 236 w 341"/>
                  <a:gd name="T3" fmla="*/ 0 h 505"/>
                  <a:gd name="T4" fmla="*/ 159 w 341"/>
                  <a:gd name="T5" fmla="*/ 241 h 505"/>
                  <a:gd name="T6" fmla="*/ 119 w 341"/>
                  <a:gd name="T7" fmla="*/ 2 h 505"/>
                  <a:gd name="T8" fmla="*/ 31 w 341"/>
                  <a:gd name="T9" fmla="*/ 93 h 505"/>
                  <a:gd name="T10" fmla="*/ 18 w 341"/>
                  <a:gd name="T11" fmla="*/ 462 h 505"/>
                  <a:gd name="T12" fmla="*/ 329 w 341"/>
                  <a:gd name="T13" fmla="*/ 473 h 505"/>
                  <a:gd name="T14" fmla="*/ 323 w 341"/>
                  <a:gd name="T15" fmla="*/ 61 h 505"/>
                  <a:gd name="connsiteX0" fmla="*/ 9097 w 9273"/>
                  <a:gd name="connsiteY0" fmla="*/ 1208 h 9593"/>
                  <a:gd name="connsiteX1" fmla="*/ 6546 w 9273"/>
                  <a:gd name="connsiteY1" fmla="*/ 0 h 9593"/>
                  <a:gd name="connsiteX2" fmla="*/ 4288 w 9273"/>
                  <a:gd name="connsiteY2" fmla="*/ 4772 h 9593"/>
                  <a:gd name="connsiteX3" fmla="*/ 3115 w 9273"/>
                  <a:gd name="connsiteY3" fmla="*/ 40 h 9593"/>
                  <a:gd name="connsiteX4" fmla="*/ 534 w 9273"/>
                  <a:gd name="connsiteY4" fmla="*/ 1842 h 9593"/>
                  <a:gd name="connsiteX5" fmla="*/ 153 w 9273"/>
                  <a:gd name="connsiteY5" fmla="*/ 9149 h 9593"/>
                  <a:gd name="connsiteX6" fmla="*/ 9273 w 9273"/>
                  <a:gd name="connsiteY6" fmla="*/ 9366 h 9593"/>
                  <a:gd name="connsiteX7" fmla="*/ 7725 w 9273"/>
                  <a:gd name="connsiteY7" fmla="*/ 2049 h 9593"/>
                  <a:gd name="connsiteX0" fmla="*/ 8834 w 10000"/>
                  <a:gd name="connsiteY0" fmla="*/ 1528 h 9999"/>
                  <a:gd name="connsiteX1" fmla="*/ 7059 w 10000"/>
                  <a:gd name="connsiteY1" fmla="*/ 0 h 9999"/>
                  <a:gd name="connsiteX2" fmla="*/ 4624 w 10000"/>
                  <a:gd name="connsiteY2" fmla="*/ 4974 h 9999"/>
                  <a:gd name="connsiteX3" fmla="*/ 3359 w 10000"/>
                  <a:gd name="connsiteY3" fmla="*/ 42 h 9999"/>
                  <a:gd name="connsiteX4" fmla="*/ 576 w 10000"/>
                  <a:gd name="connsiteY4" fmla="*/ 1920 h 9999"/>
                  <a:gd name="connsiteX5" fmla="*/ 165 w 10000"/>
                  <a:gd name="connsiteY5" fmla="*/ 9537 h 9999"/>
                  <a:gd name="connsiteX6" fmla="*/ 10000 w 10000"/>
                  <a:gd name="connsiteY6" fmla="*/ 9763 h 9999"/>
                  <a:gd name="connsiteX7" fmla="*/ 8331 w 10000"/>
                  <a:gd name="connsiteY7" fmla="*/ 2136 h 9999"/>
                  <a:gd name="connsiteX0" fmla="*/ 9479 w 10000"/>
                  <a:gd name="connsiteY0" fmla="*/ 1259 h 10000"/>
                  <a:gd name="connsiteX1" fmla="*/ 7059 w 10000"/>
                  <a:gd name="connsiteY1" fmla="*/ 0 h 10000"/>
                  <a:gd name="connsiteX2" fmla="*/ 4624 w 10000"/>
                  <a:gd name="connsiteY2" fmla="*/ 4974 h 10000"/>
                  <a:gd name="connsiteX3" fmla="*/ 3359 w 10000"/>
                  <a:gd name="connsiteY3" fmla="*/ 42 h 10000"/>
                  <a:gd name="connsiteX4" fmla="*/ 576 w 10000"/>
                  <a:gd name="connsiteY4" fmla="*/ 1920 h 10000"/>
                  <a:gd name="connsiteX5" fmla="*/ 165 w 10000"/>
                  <a:gd name="connsiteY5" fmla="*/ 9538 h 10000"/>
                  <a:gd name="connsiteX6" fmla="*/ 10000 w 10000"/>
                  <a:gd name="connsiteY6" fmla="*/ 9764 h 10000"/>
                  <a:gd name="connsiteX7" fmla="*/ 8331 w 10000"/>
                  <a:gd name="connsiteY7" fmla="*/ 2136 h 10000"/>
                  <a:gd name="connsiteX0" fmla="*/ 9479 w 10000"/>
                  <a:gd name="connsiteY0" fmla="*/ 1259 h 10000"/>
                  <a:gd name="connsiteX1" fmla="*/ 7059 w 10000"/>
                  <a:gd name="connsiteY1" fmla="*/ 0 h 10000"/>
                  <a:gd name="connsiteX2" fmla="*/ 4624 w 10000"/>
                  <a:gd name="connsiteY2" fmla="*/ 4974 h 10000"/>
                  <a:gd name="connsiteX3" fmla="*/ 3359 w 10000"/>
                  <a:gd name="connsiteY3" fmla="*/ 42 h 10000"/>
                  <a:gd name="connsiteX4" fmla="*/ 576 w 10000"/>
                  <a:gd name="connsiteY4" fmla="*/ 1920 h 10000"/>
                  <a:gd name="connsiteX5" fmla="*/ 165 w 10000"/>
                  <a:gd name="connsiteY5" fmla="*/ 9538 h 10000"/>
                  <a:gd name="connsiteX6" fmla="*/ 10000 w 10000"/>
                  <a:gd name="connsiteY6" fmla="*/ 9764 h 10000"/>
                  <a:gd name="connsiteX7" fmla="*/ 9354 w 10000"/>
                  <a:gd name="connsiteY7" fmla="*/ 2995 h 10000"/>
                  <a:gd name="connsiteX0" fmla="*/ 9923 w 9923"/>
                  <a:gd name="connsiteY0" fmla="*/ 1259 h 10028"/>
                  <a:gd name="connsiteX1" fmla="*/ 7503 w 9923"/>
                  <a:gd name="connsiteY1" fmla="*/ 0 h 10028"/>
                  <a:gd name="connsiteX2" fmla="*/ 5068 w 9923"/>
                  <a:gd name="connsiteY2" fmla="*/ 4974 h 10028"/>
                  <a:gd name="connsiteX3" fmla="*/ 3803 w 9923"/>
                  <a:gd name="connsiteY3" fmla="*/ 42 h 10028"/>
                  <a:gd name="connsiteX4" fmla="*/ 1020 w 9923"/>
                  <a:gd name="connsiteY4" fmla="*/ 1920 h 10028"/>
                  <a:gd name="connsiteX5" fmla="*/ 609 w 9923"/>
                  <a:gd name="connsiteY5" fmla="*/ 9538 h 10028"/>
                  <a:gd name="connsiteX6" fmla="*/ 7580 w 9923"/>
                  <a:gd name="connsiteY6" fmla="*/ 9299 h 10028"/>
                  <a:gd name="connsiteX7" fmla="*/ 9798 w 9923"/>
                  <a:gd name="connsiteY7" fmla="*/ 2995 h 10028"/>
                  <a:gd name="connsiteX0" fmla="*/ 10065 w 10065"/>
                  <a:gd name="connsiteY0" fmla="*/ 1255 h 10191"/>
                  <a:gd name="connsiteX1" fmla="*/ 7626 w 10065"/>
                  <a:gd name="connsiteY1" fmla="*/ 0 h 10191"/>
                  <a:gd name="connsiteX2" fmla="*/ 5172 w 10065"/>
                  <a:gd name="connsiteY2" fmla="*/ 4960 h 10191"/>
                  <a:gd name="connsiteX3" fmla="*/ 3898 w 10065"/>
                  <a:gd name="connsiteY3" fmla="*/ 42 h 10191"/>
                  <a:gd name="connsiteX4" fmla="*/ 1093 w 10065"/>
                  <a:gd name="connsiteY4" fmla="*/ 1915 h 10191"/>
                  <a:gd name="connsiteX5" fmla="*/ 679 w 10065"/>
                  <a:gd name="connsiteY5" fmla="*/ 9511 h 10191"/>
                  <a:gd name="connsiteX6" fmla="*/ 8592 w 10065"/>
                  <a:gd name="connsiteY6" fmla="*/ 9826 h 10191"/>
                  <a:gd name="connsiteX7" fmla="*/ 9939 w 10065"/>
                  <a:gd name="connsiteY7" fmla="*/ 2987 h 10191"/>
                  <a:gd name="connsiteX0" fmla="*/ 10065 w 10065"/>
                  <a:gd name="connsiteY0" fmla="*/ 1255 h 10191"/>
                  <a:gd name="connsiteX1" fmla="*/ 7626 w 10065"/>
                  <a:gd name="connsiteY1" fmla="*/ 0 h 10191"/>
                  <a:gd name="connsiteX2" fmla="*/ 5172 w 10065"/>
                  <a:gd name="connsiteY2" fmla="*/ 4960 h 10191"/>
                  <a:gd name="connsiteX3" fmla="*/ 3898 w 10065"/>
                  <a:gd name="connsiteY3" fmla="*/ 42 h 10191"/>
                  <a:gd name="connsiteX4" fmla="*/ 1093 w 10065"/>
                  <a:gd name="connsiteY4" fmla="*/ 1915 h 10191"/>
                  <a:gd name="connsiteX5" fmla="*/ 679 w 10065"/>
                  <a:gd name="connsiteY5" fmla="*/ 9511 h 10191"/>
                  <a:gd name="connsiteX6" fmla="*/ 8592 w 10065"/>
                  <a:gd name="connsiteY6" fmla="*/ 9826 h 10191"/>
                  <a:gd name="connsiteX7" fmla="*/ 9939 w 10065"/>
                  <a:gd name="connsiteY7" fmla="*/ 2987 h 10191"/>
                  <a:gd name="connsiteX0" fmla="*/ 10065 w 10065"/>
                  <a:gd name="connsiteY0" fmla="*/ 1255 h 10191"/>
                  <a:gd name="connsiteX1" fmla="*/ 7626 w 10065"/>
                  <a:gd name="connsiteY1" fmla="*/ 0 h 10191"/>
                  <a:gd name="connsiteX2" fmla="*/ 5172 w 10065"/>
                  <a:gd name="connsiteY2" fmla="*/ 4960 h 10191"/>
                  <a:gd name="connsiteX3" fmla="*/ 3898 w 10065"/>
                  <a:gd name="connsiteY3" fmla="*/ 42 h 10191"/>
                  <a:gd name="connsiteX4" fmla="*/ 1093 w 10065"/>
                  <a:gd name="connsiteY4" fmla="*/ 1915 h 10191"/>
                  <a:gd name="connsiteX5" fmla="*/ 679 w 10065"/>
                  <a:gd name="connsiteY5" fmla="*/ 9511 h 10191"/>
                  <a:gd name="connsiteX6" fmla="*/ 8592 w 10065"/>
                  <a:gd name="connsiteY6" fmla="*/ 9826 h 10191"/>
                  <a:gd name="connsiteX7" fmla="*/ 9939 w 10065"/>
                  <a:gd name="connsiteY7" fmla="*/ 2987 h 10191"/>
                  <a:gd name="connsiteX0" fmla="*/ 10101 w 10101"/>
                  <a:gd name="connsiteY0" fmla="*/ 1255 h 10169"/>
                  <a:gd name="connsiteX1" fmla="*/ 7662 w 10101"/>
                  <a:gd name="connsiteY1" fmla="*/ 0 h 10169"/>
                  <a:gd name="connsiteX2" fmla="*/ 5208 w 10101"/>
                  <a:gd name="connsiteY2" fmla="*/ 4960 h 10169"/>
                  <a:gd name="connsiteX3" fmla="*/ 3934 w 10101"/>
                  <a:gd name="connsiteY3" fmla="*/ 42 h 10169"/>
                  <a:gd name="connsiteX4" fmla="*/ 1129 w 10101"/>
                  <a:gd name="connsiteY4" fmla="*/ 1915 h 10169"/>
                  <a:gd name="connsiteX5" fmla="*/ 715 w 10101"/>
                  <a:gd name="connsiteY5" fmla="*/ 9511 h 10169"/>
                  <a:gd name="connsiteX6" fmla="*/ 9120 w 10101"/>
                  <a:gd name="connsiteY6" fmla="*/ 9772 h 10169"/>
                  <a:gd name="connsiteX7" fmla="*/ 9975 w 10101"/>
                  <a:gd name="connsiteY7" fmla="*/ 2987 h 10169"/>
                  <a:gd name="connsiteX0" fmla="*/ 10101 w 10101"/>
                  <a:gd name="connsiteY0" fmla="*/ 1255 h 10169"/>
                  <a:gd name="connsiteX1" fmla="*/ 7662 w 10101"/>
                  <a:gd name="connsiteY1" fmla="*/ 0 h 10169"/>
                  <a:gd name="connsiteX2" fmla="*/ 5208 w 10101"/>
                  <a:gd name="connsiteY2" fmla="*/ 4960 h 10169"/>
                  <a:gd name="connsiteX3" fmla="*/ 3934 w 10101"/>
                  <a:gd name="connsiteY3" fmla="*/ 42 h 10169"/>
                  <a:gd name="connsiteX4" fmla="*/ 1129 w 10101"/>
                  <a:gd name="connsiteY4" fmla="*/ 1915 h 10169"/>
                  <a:gd name="connsiteX5" fmla="*/ 715 w 10101"/>
                  <a:gd name="connsiteY5" fmla="*/ 9511 h 10169"/>
                  <a:gd name="connsiteX6" fmla="*/ 9120 w 10101"/>
                  <a:gd name="connsiteY6" fmla="*/ 9772 h 10169"/>
                  <a:gd name="connsiteX7" fmla="*/ 9975 w 10101"/>
                  <a:gd name="connsiteY7" fmla="*/ 2987 h 10169"/>
                  <a:gd name="connsiteX0" fmla="*/ 10101 w 10101"/>
                  <a:gd name="connsiteY0" fmla="*/ 1255 h 10169"/>
                  <a:gd name="connsiteX1" fmla="*/ 7662 w 10101"/>
                  <a:gd name="connsiteY1" fmla="*/ 0 h 10169"/>
                  <a:gd name="connsiteX2" fmla="*/ 5208 w 10101"/>
                  <a:gd name="connsiteY2" fmla="*/ 4960 h 10169"/>
                  <a:gd name="connsiteX3" fmla="*/ 3934 w 10101"/>
                  <a:gd name="connsiteY3" fmla="*/ 42 h 10169"/>
                  <a:gd name="connsiteX4" fmla="*/ 1129 w 10101"/>
                  <a:gd name="connsiteY4" fmla="*/ 1915 h 10169"/>
                  <a:gd name="connsiteX5" fmla="*/ 715 w 10101"/>
                  <a:gd name="connsiteY5" fmla="*/ 9511 h 10169"/>
                  <a:gd name="connsiteX6" fmla="*/ 9120 w 10101"/>
                  <a:gd name="connsiteY6" fmla="*/ 9772 h 10169"/>
                  <a:gd name="connsiteX7" fmla="*/ 9975 w 10101"/>
                  <a:gd name="connsiteY7" fmla="*/ 2987 h 10169"/>
                  <a:gd name="connsiteX0" fmla="*/ 10109 w 10109"/>
                  <a:gd name="connsiteY0" fmla="*/ 1255 h 10221"/>
                  <a:gd name="connsiteX1" fmla="*/ 7670 w 10109"/>
                  <a:gd name="connsiteY1" fmla="*/ 0 h 10221"/>
                  <a:gd name="connsiteX2" fmla="*/ 5216 w 10109"/>
                  <a:gd name="connsiteY2" fmla="*/ 4960 h 10221"/>
                  <a:gd name="connsiteX3" fmla="*/ 3942 w 10109"/>
                  <a:gd name="connsiteY3" fmla="*/ 42 h 10221"/>
                  <a:gd name="connsiteX4" fmla="*/ 1137 w 10109"/>
                  <a:gd name="connsiteY4" fmla="*/ 1915 h 10221"/>
                  <a:gd name="connsiteX5" fmla="*/ 723 w 10109"/>
                  <a:gd name="connsiteY5" fmla="*/ 9511 h 10221"/>
                  <a:gd name="connsiteX6" fmla="*/ 9239 w 10109"/>
                  <a:gd name="connsiteY6" fmla="*/ 9897 h 10221"/>
                  <a:gd name="connsiteX7" fmla="*/ 9983 w 10109"/>
                  <a:gd name="connsiteY7" fmla="*/ 2987 h 10221"/>
                  <a:gd name="connsiteX0" fmla="*/ 9725 w 9725"/>
                  <a:gd name="connsiteY0" fmla="*/ 1255 h 10221"/>
                  <a:gd name="connsiteX1" fmla="*/ 7286 w 9725"/>
                  <a:gd name="connsiteY1" fmla="*/ 0 h 10221"/>
                  <a:gd name="connsiteX2" fmla="*/ 4832 w 9725"/>
                  <a:gd name="connsiteY2" fmla="*/ 4960 h 10221"/>
                  <a:gd name="connsiteX3" fmla="*/ 3558 w 9725"/>
                  <a:gd name="connsiteY3" fmla="*/ 42 h 10221"/>
                  <a:gd name="connsiteX4" fmla="*/ 753 w 9725"/>
                  <a:gd name="connsiteY4" fmla="*/ 1915 h 10221"/>
                  <a:gd name="connsiteX5" fmla="*/ 339 w 9725"/>
                  <a:gd name="connsiteY5" fmla="*/ 9511 h 10221"/>
                  <a:gd name="connsiteX6" fmla="*/ 8855 w 9725"/>
                  <a:gd name="connsiteY6" fmla="*/ 9897 h 10221"/>
                  <a:gd name="connsiteX7" fmla="*/ 9599 w 9725"/>
                  <a:gd name="connsiteY7" fmla="*/ 2987 h 10221"/>
                  <a:gd name="connsiteX0" fmla="*/ 9652 w 9652"/>
                  <a:gd name="connsiteY0" fmla="*/ 1228 h 10261"/>
                  <a:gd name="connsiteX1" fmla="*/ 7144 w 9652"/>
                  <a:gd name="connsiteY1" fmla="*/ 0 h 10261"/>
                  <a:gd name="connsiteX2" fmla="*/ 4621 w 9652"/>
                  <a:gd name="connsiteY2" fmla="*/ 4853 h 10261"/>
                  <a:gd name="connsiteX3" fmla="*/ 3311 w 9652"/>
                  <a:gd name="connsiteY3" fmla="*/ 41 h 10261"/>
                  <a:gd name="connsiteX4" fmla="*/ 426 w 9652"/>
                  <a:gd name="connsiteY4" fmla="*/ 1874 h 10261"/>
                  <a:gd name="connsiteX5" fmla="*/ 1 w 9652"/>
                  <a:gd name="connsiteY5" fmla="*/ 9305 h 10261"/>
                  <a:gd name="connsiteX6" fmla="*/ 8757 w 9652"/>
                  <a:gd name="connsiteY6" fmla="*/ 9683 h 10261"/>
                  <a:gd name="connsiteX7" fmla="*/ 9522 w 9652"/>
                  <a:gd name="connsiteY7" fmla="*/ 2922 h 10261"/>
                  <a:gd name="connsiteX0" fmla="*/ 9559 w 9559"/>
                  <a:gd name="connsiteY0" fmla="*/ 1197 h 9437"/>
                  <a:gd name="connsiteX1" fmla="*/ 6961 w 9559"/>
                  <a:gd name="connsiteY1" fmla="*/ 0 h 9437"/>
                  <a:gd name="connsiteX2" fmla="*/ 4347 w 9559"/>
                  <a:gd name="connsiteY2" fmla="*/ 4730 h 9437"/>
                  <a:gd name="connsiteX3" fmla="*/ 2989 w 9559"/>
                  <a:gd name="connsiteY3" fmla="*/ 40 h 9437"/>
                  <a:gd name="connsiteX4" fmla="*/ 0 w 9559"/>
                  <a:gd name="connsiteY4" fmla="*/ 1826 h 9437"/>
                  <a:gd name="connsiteX5" fmla="*/ 1486 w 9559"/>
                  <a:gd name="connsiteY5" fmla="*/ 7059 h 9437"/>
                  <a:gd name="connsiteX6" fmla="*/ 8632 w 9559"/>
                  <a:gd name="connsiteY6" fmla="*/ 9437 h 9437"/>
                  <a:gd name="connsiteX7" fmla="*/ 9424 w 9559"/>
                  <a:gd name="connsiteY7" fmla="*/ 2848 h 9437"/>
                  <a:gd name="connsiteX0" fmla="*/ 10000 w 10000"/>
                  <a:gd name="connsiteY0" fmla="*/ 1268 h 8954"/>
                  <a:gd name="connsiteX1" fmla="*/ 7282 w 10000"/>
                  <a:gd name="connsiteY1" fmla="*/ 0 h 8954"/>
                  <a:gd name="connsiteX2" fmla="*/ 4548 w 10000"/>
                  <a:gd name="connsiteY2" fmla="*/ 5012 h 8954"/>
                  <a:gd name="connsiteX3" fmla="*/ 3127 w 10000"/>
                  <a:gd name="connsiteY3" fmla="*/ 42 h 8954"/>
                  <a:gd name="connsiteX4" fmla="*/ 0 w 10000"/>
                  <a:gd name="connsiteY4" fmla="*/ 1935 h 8954"/>
                  <a:gd name="connsiteX5" fmla="*/ 1555 w 10000"/>
                  <a:gd name="connsiteY5" fmla="*/ 7480 h 8954"/>
                  <a:gd name="connsiteX6" fmla="*/ 9048 w 10000"/>
                  <a:gd name="connsiteY6" fmla="*/ 8954 h 8954"/>
                  <a:gd name="connsiteX7" fmla="*/ 9859 w 10000"/>
                  <a:gd name="connsiteY7" fmla="*/ 3018 h 8954"/>
                  <a:gd name="connsiteX0" fmla="*/ 10000 w 10000"/>
                  <a:gd name="connsiteY0" fmla="*/ 1416 h 10645"/>
                  <a:gd name="connsiteX1" fmla="*/ 7282 w 10000"/>
                  <a:gd name="connsiteY1" fmla="*/ 0 h 10645"/>
                  <a:gd name="connsiteX2" fmla="*/ 4548 w 10000"/>
                  <a:gd name="connsiteY2" fmla="*/ 5597 h 10645"/>
                  <a:gd name="connsiteX3" fmla="*/ 3127 w 10000"/>
                  <a:gd name="connsiteY3" fmla="*/ 47 h 10645"/>
                  <a:gd name="connsiteX4" fmla="*/ 0 w 10000"/>
                  <a:gd name="connsiteY4" fmla="*/ 2161 h 10645"/>
                  <a:gd name="connsiteX5" fmla="*/ 1555 w 10000"/>
                  <a:gd name="connsiteY5" fmla="*/ 8354 h 10645"/>
                  <a:gd name="connsiteX6" fmla="*/ 8960 w 10000"/>
                  <a:gd name="connsiteY6" fmla="*/ 10645 h 10645"/>
                  <a:gd name="connsiteX7" fmla="*/ 9859 w 10000"/>
                  <a:gd name="connsiteY7" fmla="*/ 3371 h 10645"/>
                  <a:gd name="connsiteX0" fmla="*/ 10107 w 10107"/>
                  <a:gd name="connsiteY0" fmla="*/ 1416 h 10867"/>
                  <a:gd name="connsiteX1" fmla="*/ 7389 w 10107"/>
                  <a:gd name="connsiteY1" fmla="*/ 0 h 10867"/>
                  <a:gd name="connsiteX2" fmla="*/ 4655 w 10107"/>
                  <a:gd name="connsiteY2" fmla="*/ 5597 h 10867"/>
                  <a:gd name="connsiteX3" fmla="*/ 3234 w 10107"/>
                  <a:gd name="connsiteY3" fmla="*/ 47 h 10867"/>
                  <a:gd name="connsiteX4" fmla="*/ 107 w 10107"/>
                  <a:gd name="connsiteY4" fmla="*/ 2161 h 10867"/>
                  <a:gd name="connsiteX5" fmla="*/ 460 w 10107"/>
                  <a:gd name="connsiteY5" fmla="*/ 10026 h 10867"/>
                  <a:gd name="connsiteX6" fmla="*/ 9067 w 10107"/>
                  <a:gd name="connsiteY6" fmla="*/ 10645 h 10867"/>
                  <a:gd name="connsiteX7" fmla="*/ 9966 w 10107"/>
                  <a:gd name="connsiteY7" fmla="*/ 3371 h 10867"/>
                  <a:gd name="connsiteX0" fmla="*/ 10107 w 10107"/>
                  <a:gd name="connsiteY0" fmla="*/ 1416 h 10867"/>
                  <a:gd name="connsiteX1" fmla="*/ 7389 w 10107"/>
                  <a:gd name="connsiteY1" fmla="*/ 0 h 10867"/>
                  <a:gd name="connsiteX2" fmla="*/ 4655 w 10107"/>
                  <a:gd name="connsiteY2" fmla="*/ 5597 h 10867"/>
                  <a:gd name="connsiteX3" fmla="*/ 3234 w 10107"/>
                  <a:gd name="connsiteY3" fmla="*/ 47 h 10867"/>
                  <a:gd name="connsiteX4" fmla="*/ 107 w 10107"/>
                  <a:gd name="connsiteY4" fmla="*/ 2161 h 10867"/>
                  <a:gd name="connsiteX5" fmla="*/ 460 w 10107"/>
                  <a:gd name="connsiteY5" fmla="*/ 10026 h 10867"/>
                  <a:gd name="connsiteX6" fmla="*/ 9067 w 10107"/>
                  <a:gd name="connsiteY6" fmla="*/ 10645 h 10867"/>
                  <a:gd name="connsiteX7" fmla="*/ 9966 w 10107"/>
                  <a:gd name="connsiteY7" fmla="*/ 3371 h 10867"/>
                  <a:gd name="connsiteX0" fmla="*/ 10200 w 10200"/>
                  <a:gd name="connsiteY0" fmla="*/ 1416 h 10867"/>
                  <a:gd name="connsiteX1" fmla="*/ 7482 w 10200"/>
                  <a:gd name="connsiteY1" fmla="*/ 0 h 10867"/>
                  <a:gd name="connsiteX2" fmla="*/ 4748 w 10200"/>
                  <a:gd name="connsiteY2" fmla="*/ 5597 h 10867"/>
                  <a:gd name="connsiteX3" fmla="*/ 3327 w 10200"/>
                  <a:gd name="connsiteY3" fmla="*/ 47 h 10867"/>
                  <a:gd name="connsiteX4" fmla="*/ 200 w 10200"/>
                  <a:gd name="connsiteY4" fmla="*/ 2161 h 10867"/>
                  <a:gd name="connsiteX5" fmla="*/ 553 w 10200"/>
                  <a:gd name="connsiteY5" fmla="*/ 10026 h 10867"/>
                  <a:gd name="connsiteX6" fmla="*/ 9160 w 10200"/>
                  <a:gd name="connsiteY6" fmla="*/ 10645 h 10867"/>
                  <a:gd name="connsiteX7" fmla="*/ 10059 w 10200"/>
                  <a:gd name="connsiteY7" fmla="*/ 3371 h 10867"/>
                  <a:gd name="connsiteX0" fmla="*/ 10164 w 10164"/>
                  <a:gd name="connsiteY0" fmla="*/ 1416 h 10867"/>
                  <a:gd name="connsiteX1" fmla="*/ 7446 w 10164"/>
                  <a:gd name="connsiteY1" fmla="*/ 0 h 10867"/>
                  <a:gd name="connsiteX2" fmla="*/ 4712 w 10164"/>
                  <a:gd name="connsiteY2" fmla="*/ 5597 h 10867"/>
                  <a:gd name="connsiteX3" fmla="*/ 3291 w 10164"/>
                  <a:gd name="connsiteY3" fmla="*/ 47 h 10867"/>
                  <a:gd name="connsiteX4" fmla="*/ 376 w 10164"/>
                  <a:gd name="connsiteY4" fmla="*/ 1839 h 10867"/>
                  <a:gd name="connsiteX5" fmla="*/ 517 w 10164"/>
                  <a:gd name="connsiteY5" fmla="*/ 10026 h 10867"/>
                  <a:gd name="connsiteX6" fmla="*/ 9124 w 10164"/>
                  <a:gd name="connsiteY6" fmla="*/ 10645 h 10867"/>
                  <a:gd name="connsiteX7" fmla="*/ 10023 w 10164"/>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 name="connsiteX0" fmla="*/ 10178 w 10178"/>
                  <a:gd name="connsiteY0" fmla="*/ 1416 h 10867"/>
                  <a:gd name="connsiteX1" fmla="*/ 7460 w 10178"/>
                  <a:gd name="connsiteY1" fmla="*/ 0 h 10867"/>
                  <a:gd name="connsiteX2" fmla="*/ 4726 w 10178"/>
                  <a:gd name="connsiteY2" fmla="*/ 5597 h 10867"/>
                  <a:gd name="connsiteX3" fmla="*/ 3305 w 10178"/>
                  <a:gd name="connsiteY3" fmla="*/ 47 h 10867"/>
                  <a:gd name="connsiteX4" fmla="*/ 302 w 10178"/>
                  <a:gd name="connsiteY4" fmla="*/ 1859 h 10867"/>
                  <a:gd name="connsiteX5" fmla="*/ 531 w 10178"/>
                  <a:gd name="connsiteY5" fmla="*/ 10026 h 10867"/>
                  <a:gd name="connsiteX6" fmla="*/ 9138 w 10178"/>
                  <a:gd name="connsiteY6" fmla="*/ 10645 h 10867"/>
                  <a:gd name="connsiteX7" fmla="*/ 10037 w 10178"/>
                  <a:gd name="connsiteY7" fmla="*/ 3371 h 10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78" h="10867">
                    <a:moveTo>
                      <a:pt x="10178" y="1416"/>
                    </a:moveTo>
                    <a:cubicBezTo>
                      <a:pt x="9930" y="628"/>
                      <a:pt x="8987" y="232"/>
                      <a:pt x="7460" y="0"/>
                    </a:cubicBezTo>
                    <a:cubicBezTo>
                      <a:pt x="6287" y="1905"/>
                      <a:pt x="5435" y="3555"/>
                      <a:pt x="4726" y="5597"/>
                    </a:cubicBezTo>
                    <a:cubicBezTo>
                      <a:pt x="4228" y="4461"/>
                      <a:pt x="3445" y="1972"/>
                      <a:pt x="3305" y="47"/>
                    </a:cubicBezTo>
                    <a:cubicBezTo>
                      <a:pt x="257" y="317"/>
                      <a:pt x="2426" y="-641"/>
                      <a:pt x="302" y="1859"/>
                    </a:cubicBezTo>
                    <a:cubicBezTo>
                      <a:pt x="1270" y="4257"/>
                      <a:pt x="-962" y="8612"/>
                      <a:pt x="531" y="10026"/>
                    </a:cubicBezTo>
                    <a:cubicBezTo>
                      <a:pt x="2024" y="11440"/>
                      <a:pt x="9138" y="10645"/>
                      <a:pt x="9138" y="10645"/>
                    </a:cubicBezTo>
                    <a:cubicBezTo>
                      <a:pt x="9138" y="10645"/>
                      <a:pt x="9898" y="6039"/>
                      <a:pt x="10037" y="3371"/>
                    </a:cubicBezTo>
                  </a:path>
                </a:pathLst>
              </a:custGeom>
              <a:solidFill>
                <a:srgbClr val="3A3A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dirty="0">
                  <a:ln>
                    <a:noFill/>
                  </a:ln>
                  <a:solidFill>
                    <a:prstClr val="black"/>
                  </a:solidFill>
                  <a:effectLst/>
                  <a:uLnTx/>
                  <a:uFillTx/>
                  <a:latin typeface="Roboto"/>
                </a:endParaRPr>
              </a:p>
            </p:txBody>
          </p:sp>
          <p:sp>
            <p:nvSpPr>
              <p:cNvPr id="37" name="Freeform 478">
                <a:extLst>
                  <a:ext uri="{FF2B5EF4-FFF2-40B4-BE49-F238E27FC236}">
                    <a16:creationId xmlns:a16="http://schemas.microsoft.com/office/drawing/2014/main" id="{3B3B540D-9457-4007-AE14-29390A12F5F6}"/>
                  </a:ext>
                </a:extLst>
              </p:cNvPr>
              <p:cNvSpPr>
                <a:spLocks/>
              </p:cNvSpPr>
              <p:nvPr/>
            </p:nvSpPr>
            <p:spPr bwMode="auto">
              <a:xfrm flipH="1">
                <a:off x="1561597" y="2775866"/>
                <a:ext cx="825955" cy="710285"/>
              </a:xfrm>
              <a:custGeom>
                <a:avLst/>
                <a:gdLst>
                  <a:gd name="T0" fmla="*/ 148 w 173"/>
                  <a:gd name="T1" fmla="*/ 96 h 260"/>
                  <a:gd name="T2" fmla="*/ 173 w 173"/>
                  <a:gd name="T3" fmla="*/ 11 h 260"/>
                  <a:gd name="T4" fmla="*/ 142 w 173"/>
                  <a:gd name="T5" fmla="*/ 0 h 260"/>
                  <a:gd name="T6" fmla="*/ 65 w 173"/>
                  <a:gd name="T7" fmla="*/ 241 h 260"/>
                  <a:gd name="T8" fmla="*/ 26 w 173"/>
                  <a:gd name="T9" fmla="*/ 2 h 260"/>
                  <a:gd name="T10" fmla="*/ 4 w 173"/>
                  <a:gd name="T11" fmla="*/ 13 h 260"/>
                  <a:gd name="T12" fmla="*/ 6 w 173"/>
                  <a:gd name="T13" fmla="*/ 89 h 260"/>
                  <a:gd name="T14" fmla="*/ 25 w 173"/>
                  <a:gd name="T15" fmla="*/ 92 h 260"/>
                  <a:gd name="T16" fmla="*/ 8 w 173"/>
                  <a:gd name="T17" fmla="*/ 103 h 260"/>
                  <a:gd name="T18" fmla="*/ 67 w 173"/>
                  <a:gd name="T19" fmla="*/ 260 h 260"/>
                  <a:gd name="T20" fmla="*/ 141 w 173"/>
                  <a:gd name="T21" fmla="*/ 114 h 260"/>
                  <a:gd name="T22" fmla="*/ 111 w 173"/>
                  <a:gd name="T23" fmla="*/ 96 h 260"/>
                  <a:gd name="T24" fmla="*/ 148 w 173"/>
                  <a:gd name="T25" fmla="*/ 96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3" h="260">
                    <a:moveTo>
                      <a:pt x="148" y="96"/>
                    </a:moveTo>
                    <a:cubicBezTo>
                      <a:pt x="165" y="48"/>
                      <a:pt x="173" y="11"/>
                      <a:pt x="173" y="11"/>
                    </a:cubicBezTo>
                    <a:cubicBezTo>
                      <a:pt x="164" y="2"/>
                      <a:pt x="142" y="0"/>
                      <a:pt x="142" y="0"/>
                    </a:cubicBezTo>
                    <a:cubicBezTo>
                      <a:pt x="95" y="91"/>
                      <a:pt x="65" y="241"/>
                      <a:pt x="65" y="241"/>
                    </a:cubicBezTo>
                    <a:cubicBezTo>
                      <a:pt x="38" y="182"/>
                      <a:pt x="26" y="2"/>
                      <a:pt x="26" y="2"/>
                    </a:cubicBezTo>
                    <a:cubicBezTo>
                      <a:pt x="15" y="5"/>
                      <a:pt x="4" y="13"/>
                      <a:pt x="4" y="13"/>
                    </a:cubicBezTo>
                    <a:cubicBezTo>
                      <a:pt x="0" y="37"/>
                      <a:pt x="2" y="63"/>
                      <a:pt x="6" y="89"/>
                    </a:cubicBezTo>
                    <a:cubicBezTo>
                      <a:pt x="12" y="89"/>
                      <a:pt x="25" y="92"/>
                      <a:pt x="25" y="92"/>
                    </a:cubicBezTo>
                    <a:cubicBezTo>
                      <a:pt x="25" y="92"/>
                      <a:pt x="14" y="100"/>
                      <a:pt x="8" y="103"/>
                    </a:cubicBezTo>
                    <a:cubicBezTo>
                      <a:pt x="25" y="185"/>
                      <a:pt x="67" y="260"/>
                      <a:pt x="67" y="260"/>
                    </a:cubicBezTo>
                    <a:cubicBezTo>
                      <a:pt x="99" y="217"/>
                      <a:pt x="124" y="162"/>
                      <a:pt x="141" y="114"/>
                    </a:cubicBezTo>
                    <a:cubicBezTo>
                      <a:pt x="132" y="107"/>
                      <a:pt x="111" y="96"/>
                      <a:pt x="111" y="96"/>
                    </a:cubicBezTo>
                    <a:cubicBezTo>
                      <a:pt x="111" y="96"/>
                      <a:pt x="136" y="97"/>
                      <a:pt x="148" y="96"/>
                    </a:cubicBezTo>
                  </a:path>
                </a:pathLst>
              </a:custGeom>
              <a:solidFill>
                <a:srgbClr val="3F3F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8" name="Freeform 479">
                <a:extLst>
                  <a:ext uri="{FF2B5EF4-FFF2-40B4-BE49-F238E27FC236}">
                    <a16:creationId xmlns:a16="http://schemas.microsoft.com/office/drawing/2014/main" id="{57FFE93C-7A39-4016-AC3B-CE6B74CEC50C}"/>
                  </a:ext>
                </a:extLst>
              </p:cNvPr>
              <p:cNvSpPr>
                <a:spLocks noEditPoints="1"/>
              </p:cNvSpPr>
              <p:nvPr/>
            </p:nvSpPr>
            <p:spPr bwMode="auto">
              <a:xfrm flipH="1">
                <a:off x="2077501" y="3333636"/>
                <a:ext cx="53369" cy="100225"/>
              </a:xfrm>
              <a:custGeom>
                <a:avLst/>
                <a:gdLst>
                  <a:gd name="T0" fmla="*/ 11 w 11"/>
                  <a:gd name="T1" fmla="*/ 36 h 37"/>
                  <a:gd name="T2" fmla="*/ 11 w 11"/>
                  <a:gd name="T3" fmla="*/ 37 h 37"/>
                  <a:gd name="T4" fmla="*/ 11 w 11"/>
                  <a:gd name="T5" fmla="*/ 37 h 37"/>
                  <a:gd name="T6" fmla="*/ 11 w 11"/>
                  <a:gd name="T7" fmla="*/ 36 h 37"/>
                  <a:gd name="T8" fmla="*/ 0 w 11"/>
                  <a:gd name="T9" fmla="*/ 0 h 37"/>
                  <a:gd name="T10" fmla="*/ 7 w 11"/>
                  <a:gd name="T11" fmla="*/ 28 h 37"/>
                  <a:gd name="T12" fmla="*/ 8 w 11"/>
                  <a:gd name="T13" fmla="*/ 28 h 37"/>
                  <a:gd name="T14" fmla="*/ 0 w 11"/>
                  <a:gd name="T15" fmla="*/ 0 h 37"/>
                  <a:gd name="T16" fmla="*/ 0 w 11"/>
                  <a:gd name="T17"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 h="37">
                    <a:moveTo>
                      <a:pt x="11" y="36"/>
                    </a:moveTo>
                    <a:cubicBezTo>
                      <a:pt x="11" y="36"/>
                      <a:pt x="11" y="37"/>
                      <a:pt x="11" y="37"/>
                    </a:cubicBezTo>
                    <a:cubicBezTo>
                      <a:pt x="11" y="37"/>
                      <a:pt x="11" y="37"/>
                      <a:pt x="11" y="37"/>
                    </a:cubicBezTo>
                    <a:cubicBezTo>
                      <a:pt x="11" y="37"/>
                      <a:pt x="11" y="37"/>
                      <a:pt x="11" y="36"/>
                    </a:cubicBezTo>
                    <a:moveTo>
                      <a:pt x="0" y="0"/>
                    </a:moveTo>
                    <a:cubicBezTo>
                      <a:pt x="3" y="10"/>
                      <a:pt x="5" y="20"/>
                      <a:pt x="7" y="28"/>
                    </a:cubicBezTo>
                    <a:cubicBezTo>
                      <a:pt x="7" y="28"/>
                      <a:pt x="7" y="28"/>
                      <a:pt x="8" y="28"/>
                    </a:cubicBezTo>
                    <a:cubicBezTo>
                      <a:pt x="5" y="20"/>
                      <a:pt x="3" y="10"/>
                      <a:pt x="0" y="0"/>
                    </a:cubicBezTo>
                    <a:cubicBezTo>
                      <a:pt x="0" y="0"/>
                      <a:pt x="0" y="0"/>
                      <a:pt x="0" y="0"/>
                    </a:cubicBezTo>
                  </a:path>
                </a:pathLst>
              </a:custGeom>
              <a:solidFill>
                <a:srgbClr val="AF7E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39" name="Freeform 485">
                <a:extLst>
                  <a:ext uri="{FF2B5EF4-FFF2-40B4-BE49-F238E27FC236}">
                    <a16:creationId xmlns:a16="http://schemas.microsoft.com/office/drawing/2014/main" id="{843D1B02-FA28-43BA-9F43-592A277AA538}"/>
                  </a:ext>
                </a:extLst>
              </p:cNvPr>
              <p:cNvSpPr>
                <a:spLocks/>
              </p:cNvSpPr>
              <p:nvPr/>
            </p:nvSpPr>
            <p:spPr bwMode="auto">
              <a:xfrm flipH="1">
                <a:off x="1274417" y="4072971"/>
                <a:ext cx="147402" cy="14525"/>
              </a:xfrm>
              <a:custGeom>
                <a:avLst/>
                <a:gdLst>
                  <a:gd name="T0" fmla="*/ 31 w 31"/>
                  <a:gd name="T1" fmla="*/ 0 h 5"/>
                  <a:gd name="T2" fmla="*/ 0 w 31"/>
                  <a:gd name="T3" fmla="*/ 5 h 5"/>
                  <a:gd name="T4" fmla="*/ 0 w 31"/>
                  <a:gd name="T5" fmla="*/ 5 h 5"/>
                  <a:gd name="T6" fmla="*/ 31 w 31"/>
                  <a:gd name="T7" fmla="*/ 0 h 5"/>
                  <a:gd name="T8" fmla="*/ 31 w 31"/>
                  <a:gd name="T9" fmla="*/ 0 h 5"/>
                </a:gdLst>
                <a:ahLst/>
                <a:cxnLst>
                  <a:cxn ang="0">
                    <a:pos x="T0" y="T1"/>
                  </a:cxn>
                  <a:cxn ang="0">
                    <a:pos x="T2" y="T3"/>
                  </a:cxn>
                  <a:cxn ang="0">
                    <a:pos x="T4" y="T5"/>
                  </a:cxn>
                  <a:cxn ang="0">
                    <a:pos x="T6" y="T7"/>
                  </a:cxn>
                  <a:cxn ang="0">
                    <a:pos x="T8" y="T9"/>
                  </a:cxn>
                </a:cxnLst>
                <a:rect l="0" t="0" r="r" b="b"/>
                <a:pathLst>
                  <a:path w="31" h="5">
                    <a:moveTo>
                      <a:pt x="31" y="0"/>
                    </a:moveTo>
                    <a:cubicBezTo>
                      <a:pt x="28" y="1"/>
                      <a:pt x="17" y="3"/>
                      <a:pt x="0" y="5"/>
                    </a:cubicBezTo>
                    <a:cubicBezTo>
                      <a:pt x="0" y="5"/>
                      <a:pt x="0" y="5"/>
                      <a:pt x="0" y="5"/>
                    </a:cubicBezTo>
                    <a:cubicBezTo>
                      <a:pt x="16" y="3"/>
                      <a:pt x="27" y="1"/>
                      <a:pt x="31" y="0"/>
                    </a:cubicBezTo>
                    <a:cubicBezTo>
                      <a:pt x="31" y="0"/>
                      <a:pt x="31" y="0"/>
                      <a:pt x="31" y="0"/>
                    </a:cubicBezTo>
                  </a:path>
                </a:pathLst>
              </a:custGeom>
              <a:solidFill>
                <a:srgbClr val="CCCCC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40" name="Oval 486">
                <a:extLst>
                  <a:ext uri="{FF2B5EF4-FFF2-40B4-BE49-F238E27FC236}">
                    <a16:creationId xmlns:a16="http://schemas.microsoft.com/office/drawing/2014/main" id="{A1E62ED2-6AA8-4EC8-BACB-AF2CF4D9D1BB}"/>
                  </a:ext>
                </a:extLst>
              </p:cNvPr>
              <p:cNvSpPr>
                <a:spLocks noChangeArrowheads="1"/>
              </p:cNvSpPr>
              <p:nvPr/>
            </p:nvSpPr>
            <p:spPr bwMode="auto">
              <a:xfrm flipH="1">
                <a:off x="1419278" y="4087496"/>
                <a:ext cx="2541" cy="1453"/>
              </a:xfrm>
              <a:prstGeom prst="ellipse">
                <a:avLst/>
              </a:prstGeom>
              <a:solidFill>
                <a:srgbClr val="2E2E2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41" name="Freeform 487">
                <a:extLst>
                  <a:ext uri="{FF2B5EF4-FFF2-40B4-BE49-F238E27FC236}">
                    <a16:creationId xmlns:a16="http://schemas.microsoft.com/office/drawing/2014/main" id="{2C4BDC55-2033-472D-AC7C-2ADC18A7B8A5}"/>
                  </a:ext>
                </a:extLst>
              </p:cNvPr>
              <p:cNvSpPr>
                <a:spLocks/>
              </p:cNvSpPr>
              <p:nvPr/>
            </p:nvSpPr>
            <p:spPr bwMode="auto">
              <a:xfrm flipH="1">
                <a:off x="1421819" y="4087496"/>
                <a:ext cx="20331" cy="2905"/>
              </a:xfrm>
              <a:custGeom>
                <a:avLst/>
                <a:gdLst>
                  <a:gd name="T0" fmla="*/ 4 w 4"/>
                  <a:gd name="T1" fmla="*/ 0 h 1"/>
                  <a:gd name="T2" fmla="*/ 0 w 4"/>
                  <a:gd name="T3" fmla="*/ 1 h 1"/>
                  <a:gd name="T4" fmla="*/ 0 w 4"/>
                  <a:gd name="T5" fmla="*/ 1 h 1"/>
                  <a:gd name="T6" fmla="*/ 4 w 4"/>
                  <a:gd name="T7" fmla="*/ 0 h 1"/>
                  <a:gd name="T8" fmla="*/ 4 w 4"/>
                  <a:gd name="T9" fmla="*/ 0 h 1"/>
                </a:gdLst>
                <a:ahLst/>
                <a:cxnLst>
                  <a:cxn ang="0">
                    <a:pos x="T0" y="T1"/>
                  </a:cxn>
                  <a:cxn ang="0">
                    <a:pos x="T2" y="T3"/>
                  </a:cxn>
                  <a:cxn ang="0">
                    <a:pos x="T4" y="T5"/>
                  </a:cxn>
                  <a:cxn ang="0">
                    <a:pos x="T6" y="T7"/>
                  </a:cxn>
                  <a:cxn ang="0">
                    <a:pos x="T8" y="T9"/>
                  </a:cxn>
                </a:cxnLst>
                <a:rect l="0" t="0" r="r" b="b"/>
                <a:pathLst>
                  <a:path w="4" h="1">
                    <a:moveTo>
                      <a:pt x="4" y="0"/>
                    </a:moveTo>
                    <a:cubicBezTo>
                      <a:pt x="2" y="1"/>
                      <a:pt x="1" y="1"/>
                      <a:pt x="0" y="1"/>
                    </a:cubicBezTo>
                    <a:cubicBezTo>
                      <a:pt x="0" y="1"/>
                      <a:pt x="0" y="1"/>
                      <a:pt x="0" y="1"/>
                    </a:cubicBezTo>
                    <a:cubicBezTo>
                      <a:pt x="1" y="1"/>
                      <a:pt x="2" y="1"/>
                      <a:pt x="4" y="0"/>
                    </a:cubicBezTo>
                    <a:cubicBezTo>
                      <a:pt x="4" y="0"/>
                      <a:pt x="4" y="0"/>
                      <a:pt x="4" y="0"/>
                    </a:cubicBezTo>
                  </a:path>
                </a:pathLst>
              </a:custGeom>
              <a:solidFill>
                <a:srgbClr val="25252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grpSp>
            <p:nvGrpSpPr>
              <p:cNvPr id="42" name="Group 41">
                <a:extLst>
                  <a:ext uri="{FF2B5EF4-FFF2-40B4-BE49-F238E27FC236}">
                    <a16:creationId xmlns:a16="http://schemas.microsoft.com/office/drawing/2014/main" id="{E8FE6983-7251-494B-8DDC-8176642C3E26}"/>
                  </a:ext>
                </a:extLst>
              </p:cNvPr>
              <p:cNvGrpSpPr/>
              <p:nvPr/>
            </p:nvGrpSpPr>
            <p:grpSpPr>
              <a:xfrm>
                <a:off x="1011827" y="5469342"/>
                <a:ext cx="827282" cy="478058"/>
                <a:chOff x="1011827" y="5469342"/>
                <a:chExt cx="827282" cy="478058"/>
              </a:xfrm>
            </p:grpSpPr>
            <p:sp>
              <p:nvSpPr>
                <p:cNvPr id="48" name="Freeform 23">
                  <a:extLst>
                    <a:ext uri="{FF2B5EF4-FFF2-40B4-BE49-F238E27FC236}">
                      <a16:creationId xmlns:a16="http://schemas.microsoft.com/office/drawing/2014/main" id="{39BFDB3A-FED9-459F-A160-0014524C10E1}"/>
                    </a:ext>
                  </a:extLst>
                </p:cNvPr>
                <p:cNvSpPr>
                  <a:spLocks/>
                </p:cNvSpPr>
                <p:nvPr/>
              </p:nvSpPr>
              <p:spPr bwMode="auto">
                <a:xfrm>
                  <a:off x="1546292" y="5469342"/>
                  <a:ext cx="201546" cy="137958"/>
                </a:xfrm>
                <a:custGeom>
                  <a:avLst/>
                  <a:gdLst>
                    <a:gd name="T0" fmla="*/ 81 w 81"/>
                    <a:gd name="T1" fmla="*/ 0 h 49"/>
                    <a:gd name="T2" fmla="*/ 81 w 81"/>
                    <a:gd name="T3" fmla="*/ 32 h 49"/>
                    <a:gd name="T4" fmla="*/ 51 w 81"/>
                    <a:gd name="T5" fmla="*/ 44 h 49"/>
                    <a:gd name="T6" fmla="*/ 16 w 81"/>
                    <a:gd name="T7" fmla="*/ 16 h 49"/>
                    <a:gd name="T8" fmla="*/ 0 w 81"/>
                    <a:gd name="T9" fmla="*/ 10 h 49"/>
                    <a:gd name="T10" fmla="*/ 5 w 81"/>
                    <a:gd name="T11" fmla="*/ 0 h 49"/>
                    <a:gd name="T12" fmla="*/ 81 w 81"/>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1" h="49">
                      <a:moveTo>
                        <a:pt x="81" y="0"/>
                      </a:moveTo>
                      <a:cubicBezTo>
                        <a:pt x="81" y="32"/>
                        <a:pt x="81" y="32"/>
                        <a:pt x="81" y="32"/>
                      </a:cubicBezTo>
                      <a:cubicBezTo>
                        <a:pt x="72" y="35"/>
                        <a:pt x="59" y="49"/>
                        <a:pt x="51" y="44"/>
                      </a:cubicBezTo>
                      <a:cubicBezTo>
                        <a:pt x="41" y="38"/>
                        <a:pt x="33" y="23"/>
                        <a:pt x="16" y="16"/>
                      </a:cubicBezTo>
                      <a:cubicBezTo>
                        <a:pt x="9" y="14"/>
                        <a:pt x="4" y="11"/>
                        <a:pt x="0" y="10"/>
                      </a:cubicBezTo>
                      <a:cubicBezTo>
                        <a:pt x="2" y="6"/>
                        <a:pt x="3" y="3"/>
                        <a:pt x="5" y="0"/>
                      </a:cubicBezTo>
                      <a:lnTo>
                        <a:pt x="81" y="0"/>
                      </a:ln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nvGrpSpPr>
                <p:cNvPr id="49" name="Group 48">
                  <a:extLst>
                    <a:ext uri="{FF2B5EF4-FFF2-40B4-BE49-F238E27FC236}">
                      <a16:creationId xmlns:a16="http://schemas.microsoft.com/office/drawing/2014/main" id="{B3ECD784-9B86-4167-B33C-DC09E5481E09}"/>
                    </a:ext>
                  </a:extLst>
                </p:cNvPr>
                <p:cNvGrpSpPr/>
                <p:nvPr/>
              </p:nvGrpSpPr>
              <p:grpSpPr>
                <a:xfrm>
                  <a:off x="1011827" y="5496309"/>
                  <a:ext cx="827282" cy="451091"/>
                  <a:chOff x="-1103742" y="4456688"/>
                  <a:chExt cx="623887" cy="355600"/>
                </a:xfrm>
              </p:grpSpPr>
              <p:sp>
                <p:nvSpPr>
                  <p:cNvPr id="50" name="Freeform 462">
                    <a:extLst>
                      <a:ext uri="{FF2B5EF4-FFF2-40B4-BE49-F238E27FC236}">
                        <a16:creationId xmlns:a16="http://schemas.microsoft.com/office/drawing/2014/main" id="{6AD39897-0AE8-4C58-9B7C-330C70D51DEC}"/>
                      </a:ext>
                    </a:extLst>
                  </p:cNvPr>
                  <p:cNvSpPr>
                    <a:spLocks/>
                  </p:cNvSpPr>
                  <p:nvPr/>
                </p:nvSpPr>
                <p:spPr bwMode="auto">
                  <a:xfrm>
                    <a:off x="-1103742" y="4456688"/>
                    <a:ext cx="623887" cy="355600"/>
                  </a:xfrm>
                  <a:custGeom>
                    <a:avLst/>
                    <a:gdLst>
                      <a:gd name="T0" fmla="*/ 185 w 209"/>
                      <a:gd name="T1" fmla="*/ 0 h 119"/>
                      <a:gd name="T2" fmla="*/ 135 w 209"/>
                      <a:gd name="T3" fmla="*/ 0 h 119"/>
                      <a:gd name="T4" fmla="*/ 39 w 209"/>
                      <a:gd name="T5" fmla="*/ 57 h 119"/>
                      <a:gd name="T6" fmla="*/ 0 w 209"/>
                      <a:gd name="T7" fmla="*/ 79 h 119"/>
                      <a:gd name="T8" fmla="*/ 0 w 209"/>
                      <a:gd name="T9" fmla="*/ 97 h 119"/>
                      <a:gd name="T10" fmla="*/ 99 w 209"/>
                      <a:gd name="T11" fmla="*/ 104 h 119"/>
                      <a:gd name="T12" fmla="*/ 145 w 209"/>
                      <a:gd name="T13" fmla="*/ 89 h 119"/>
                      <a:gd name="T14" fmla="*/ 145 w 209"/>
                      <a:gd name="T15" fmla="*/ 91 h 119"/>
                      <a:gd name="T16" fmla="*/ 154 w 209"/>
                      <a:gd name="T17" fmla="*/ 99 h 119"/>
                      <a:gd name="T18" fmla="*/ 196 w 209"/>
                      <a:gd name="T19" fmla="*/ 97 h 119"/>
                      <a:gd name="T20" fmla="*/ 205 w 209"/>
                      <a:gd name="T21" fmla="*/ 88 h 119"/>
                      <a:gd name="T22" fmla="*/ 185 w 209"/>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119">
                        <a:moveTo>
                          <a:pt x="185" y="0"/>
                        </a:moveTo>
                        <a:cubicBezTo>
                          <a:pt x="149" y="14"/>
                          <a:pt x="135" y="0"/>
                          <a:pt x="135" y="0"/>
                        </a:cubicBezTo>
                        <a:cubicBezTo>
                          <a:pt x="124" y="10"/>
                          <a:pt x="65" y="65"/>
                          <a:pt x="39" y="57"/>
                        </a:cubicBezTo>
                        <a:cubicBezTo>
                          <a:pt x="13" y="48"/>
                          <a:pt x="0" y="61"/>
                          <a:pt x="0" y="79"/>
                        </a:cubicBezTo>
                        <a:cubicBezTo>
                          <a:pt x="0" y="97"/>
                          <a:pt x="0" y="97"/>
                          <a:pt x="0" y="97"/>
                        </a:cubicBezTo>
                        <a:cubicBezTo>
                          <a:pt x="0" y="97"/>
                          <a:pt x="53" y="119"/>
                          <a:pt x="99" y="104"/>
                        </a:cubicBezTo>
                        <a:cubicBezTo>
                          <a:pt x="145" y="89"/>
                          <a:pt x="145" y="89"/>
                          <a:pt x="145" y="89"/>
                        </a:cubicBezTo>
                        <a:cubicBezTo>
                          <a:pt x="145" y="91"/>
                          <a:pt x="145" y="91"/>
                          <a:pt x="145" y="91"/>
                        </a:cubicBezTo>
                        <a:cubicBezTo>
                          <a:pt x="146" y="96"/>
                          <a:pt x="150" y="99"/>
                          <a:pt x="154" y="99"/>
                        </a:cubicBezTo>
                        <a:cubicBezTo>
                          <a:pt x="196" y="97"/>
                          <a:pt x="196" y="97"/>
                          <a:pt x="196" y="97"/>
                        </a:cubicBezTo>
                        <a:cubicBezTo>
                          <a:pt x="201" y="97"/>
                          <a:pt x="205" y="93"/>
                          <a:pt x="205" y="88"/>
                        </a:cubicBezTo>
                        <a:cubicBezTo>
                          <a:pt x="207" y="66"/>
                          <a:pt x="209" y="13"/>
                          <a:pt x="185" y="0"/>
                        </a:cubicBezTo>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51" name="Freeform 464">
                    <a:extLst>
                      <a:ext uri="{FF2B5EF4-FFF2-40B4-BE49-F238E27FC236}">
                        <a16:creationId xmlns:a16="http://schemas.microsoft.com/office/drawing/2014/main" id="{887F554F-2C1C-4FAC-94C6-AC36E3FC2E6E}"/>
                      </a:ext>
                    </a:extLst>
                  </p:cNvPr>
                  <p:cNvSpPr>
                    <a:spLocks/>
                  </p:cNvSpPr>
                  <p:nvPr/>
                </p:nvSpPr>
                <p:spPr bwMode="auto">
                  <a:xfrm>
                    <a:off x="-964042" y="4480501"/>
                    <a:ext cx="328612" cy="198438"/>
                  </a:xfrm>
                  <a:custGeom>
                    <a:avLst/>
                    <a:gdLst>
                      <a:gd name="T0" fmla="*/ 79 w 110"/>
                      <a:gd name="T1" fmla="*/ 0 h 66"/>
                      <a:gd name="T2" fmla="*/ 41 w 110"/>
                      <a:gd name="T3" fmla="*/ 30 h 66"/>
                      <a:gd name="T4" fmla="*/ 41 w 110"/>
                      <a:gd name="T5" fmla="*/ 30 h 66"/>
                      <a:gd name="T6" fmla="*/ 41 w 110"/>
                      <a:gd name="T7" fmla="*/ 30 h 66"/>
                      <a:gd name="T8" fmla="*/ 41 w 110"/>
                      <a:gd name="T9" fmla="*/ 30 h 66"/>
                      <a:gd name="T10" fmla="*/ 41 w 110"/>
                      <a:gd name="T11" fmla="*/ 30 h 66"/>
                      <a:gd name="T12" fmla="*/ 41 w 110"/>
                      <a:gd name="T13" fmla="*/ 30 h 66"/>
                      <a:gd name="T14" fmla="*/ 41 w 110"/>
                      <a:gd name="T15" fmla="*/ 30 h 66"/>
                      <a:gd name="T16" fmla="*/ 6 w 110"/>
                      <a:gd name="T17" fmla="*/ 49 h 66"/>
                      <a:gd name="T18" fmla="*/ 6 w 110"/>
                      <a:gd name="T19" fmla="*/ 49 h 66"/>
                      <a:gd name="T20" fmla="*/ 6 w 110"/>
                      <a:gd name="T21" fmla="*/ 49 h 66"/>
                      <a:gd name="T22" fmla="*/ 6 w 110"/>
                      <a:gd name="T23" fmla="*/ 49 h 66"/>
                      <a:gd name="T24" fmla="*/ 6 w 110"/>
                      <a:gd name="T25" fmla="*/ 49 h 66"/>
                      <a:gd name="T26" fmla="*/ 6 w 110"/>
                      <a:gd name="T27" fmla="*/ 49 h 66"/>
                      <a:gd name="T28" fmla="*/ 6 w 110"/>
                      <a:gd name="T29" fmla="*/ 49 h 66"/>
                      <a:gd name="T30" fmla="*/ 6 w 110"/>
                      <a:gd name="T31" fmla="*/ 49 h 66"/>
                      <a:gd name="T32" fmla="*/ 6 w 110"/>
                      <a:gd name="T33" fmla="*/ 49 h 66"/>
                      <a:gd name="T34" fmla="*/ 5 w 110"/>
                      <a:gd name="T35" fmla="*/ 49 h 66"/>
                      <a:gd name="T36" fmla="*/ 5 w 110"/>
                      <a:gd name="T37" fmla="*/ 49 h 66"/>
                      <a:gd name="T38" fmla="*/ 5 w 110"/>
                      <a:gd name="T39" fmla="*/ 49 h 66"/>
                      <a:gd name="T40" fmla="*/ 5 w 110"/>
                      <a:gd name="T41" fmla="*/ 49 h 66"/>
                      <a:gd name="T42" fmla="*/ 5 w 110"/>
                      <a:gd name="T43" fmla="*/ 49 h 66"/>
                      <a:gd name="T44" fmla="*/ 5 w 110"/>
                      <a:gd name="T45" fmla="*/ 49 h 66"/>
                      <a:gd name="T46" fmla="*/ 5 w 110"/>
                      <a:gd name="T47" fmla="*/ 49 h 66"/>
                      <a:gd name="T48" fmla="*/ 5 w 110"/>
                      <a:gd name="T49" fmla="*/ 49 h 66"/>
                      <a:gd name="T50" fmla="*/ 5 w 110"/>
                      <a:gd name="T51" fmla="*/ 49 h 66"/>
                      <a:gd name="T52" fmla="*/ 5 w 110"/>
                      <a:gd name="T53" fmla="*/ 49 h 66"/>
                      <a:gd name="T54" fmla="*/ 5 w 110"/>
                      <a:gd name="T55" fmla="*/ 49 h 66"/>
                      <a:gd name="T56" fmla="*/ 5 w 110"/>
                      <a:gd name="T57" fmla="*/ 49 h 66"/>
                      <a:gd name="T58" fmla="*/ 0 w 110"/>
                      <a:gd name="T59" fmla="*/ 50 h 66"/>
                      <a:gd name="T60" fmla="*/ 48 w 110"/>
                      <a:gd name="T61" fmla="*/ 66 h 66"/>
                      <a:gd name="T62" fmla="*/ 62 w 110"/>
                      <a:gd name="T63" fmla="*/ 65 h 66"/>
                      <a:gd name="T64" fmla="*/ 101 w 110"/>
                      <a:gd name="T65" fmla="*/ 41 h 66"/>
                      <a:gd name="T66" fmla="*/ 79 w 110"/>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66">
                        <a:moveTo>
                          <a:pt x="79" y="0"/>
                        </a:moveTo>
                        <a:cubicBezTo>
                          <a:pt x="70" y="8"/>
                          <a:pt x="56" y="2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29" y="39"/>
                          <a:pt x="16" y="46"/>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3" y="49"/>
                          <a:pt x="2" y="50"/>
                          <a:pt x="0" y="50"/>
                        </a:cubicBezTo>
                        <a:cubicBezTo>
                          <a:pt x="13" y="60"/>
                          <a:pt x="31" y="66"/>
                          <a:pt x="48" y="66"/>
                        </a:cubicBezTo>
                        <a:cubicBezTo>
                          <a:pt x="53" y="66"/>
                          <a:pt x="58" y="66"/>
                          <a:pt x="62" y="65"/>
                        </a:cubicBezTo>
                        <a:cubicBezTo>
                          <a:pt x="77" y="62"/>
                          <a:pt x="93" y="55"/>
                          <a:pt x="101" y="41"/>
                        </a:cubicBezTo>
                        <a:cubicBezTo>
                          <a:pt x="110" y="24"/>
                          <a:pt x="94" y="9"/>
                          <a:pt x="79" y="0"/>
                        </a:cubicBezTo>
                      </a:path>
                    </a:pathLst>
                  </a:custGeom>
                  <a:solidFill>
                    <a:sysClr val="windowText" lastClr="000000">
                      <a:lumMod val="75000"/>
                      <a:lumOff val="2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grpSp>
          </p:grpSp>
          <p:grpSp>
            <p:nvGrpSpPr>
              <p:cNvPr id="43" name="Group 42">
                <a:extLst>
                  <a:ext uri="{FF2B5EF4-FFF2-40B4-BE49-F238E27FC236}">
                    <a16:creationId xmlns:a16="http://schemas.microsoft.com/office/drawing/2014/main" id="{A51C197F-6006-412C-A3F3-BD5CBFC5FBD3}"/>
                  </a:ext>
                </a:extLst>
              </p:cNvPr>
              <p:cNvGrpSpPr/>
              <p:nvPr/>
            </p:nvGrpSpPr>
            <p:grpSpPr>
              <a:xfrm flipH="1">
                <a:off x="2266183" y="5469342"/>
                <a:ext cx="827282" cy="478058"/>
                <a:chOff x="1011827" y="5469342"/>
                <a:chExt cx="827282" cy="478058"/>
              </a:xfrm>
            </p:grpSpPr>
            <p:sp>
              <p:nvSpPr>
                <p:cNvPr id="44" name="Freeform 23">
                  <a:extLst>
                    <a:ext uri="{FF2B5EF4-FFF2-40B4-BE49-F238E27FC236}">
                      <a16:creationId xmlns:a16="http://schemas.microsoft.com/office/drawing/2014/main" id="{E1FF3359-EAA5-41E5-B2C5-989DB6E87B53}"/>
                    </a:ext>
                  </a:extLst>
                </p:cNvPr>
                <p:cNvSpPr>
                  <a:spLocks/>
                </p:cNvSpPr>
                <p:nvPr/>
              </p:nvSpPr>
              <p:spPr bwMode="auto">
                <a:xfrm>
                  <a:off x="1546292" y="5469342"/>
                  <a:ext cx="201546" cy="137958"/>
                </a:xfrm>
                <a:custGeom>
                  <a:avLst/>
                  <a:gdLst>
                    <a:gd name="T0" fmla="*/ 81 w 81"/>
                    <a:gd name="T1" fmla="*/ 0 h 49"/>
                    <a:gd name="T2" fmla="*/ 81 w 81"/>
                    <a:gd name="T3" fmla="*/ 32 h 49"/>
                    <a:gd name="T4" fmla="*/ 51 w 81"/>
                    <a:gd name="T5" fmla="*/ 44 h 49"/>
                    <a:gd name="T6" fmla="*/ 16 w 81"/>
                    <a:gd name="T7" fmla="*/ 16 h 49"/>
                    <a:gd name="T8" fmla="*/ 0 w 81"/>
                    <a:gd name="T9" fmla="*/ 10 h 49"/>
                    <a:gd name="T10" fmla="*/ 5 w 81"/>
                    <a:gd name="T11" fmla="*/ 0 h 49"/>
                    <a:gd name="T12" fmla="*/ 81 w 81"/>
                    <a:gd name="T13" fmla="*/ 0 h 49"/>
                  </a:gdLst>
                  <a:ahLst/>
                  <a:cxnLst>
                    <a:cxn ang="0">
                      <a:pos x="T0" y="T1"/>
                    </a:cxn>
                    <a:cxn ang="0">
                      <a:pos x="T2" y="T3"/>
                    </a:cxn>
                    <a:cxn ang="0">
                      <a:pos x="T4" y="T5"/>
                    </a:cxn>
                    <a:cxn ang="0">
                      <a:pos x="T6" y="T7"/>
                    </a:cxn>
                    <a:cxn ang="0">
                      <a:pos x="T8" y="T9"/>
                    </a:cxn>
                    <a:cxn ang="0">
                      <a:pos x="T10" y="T11"/>
                    </a:cxn>
                    <a:cxn ang="0">
                      <a:pos x="T12" y="T13"/>
                    </a:cxn>
                  </a:cxnLst>
                  <a:rect l="0" t="0" r="r" b="b"/>
                  <a:pathLst>
                    <a:path w="81" h="49">
                      <a:moveTo>
                        <a:pt x="81" y="0"/>
                      </a:moveTo>
                      <a:cubicBezTo>
                        <a:pt x="81" y="32"/>
                        <a:pt x="81" y="32"/>
                        <a:pt x="81" y="32"/>
                      </a:cubicBezTo>
                      <a:cubicBezTo>
                        <a:pt x="72" y="35"/>
                        <a:pt x="59" y="49"/>
                        <a:pt x="51" y="44"/>
                      </a:cubicBezTo>
                      <a:cubicBezTo>
                        <a:pt x="41" y="38"/>
                        <a:pt x="33" y="23"/>
                        <a:pt x="16" y="16"/>
                      </a:cubicBezTo>
                      <a:cubicBezTo>
                        <a:pt x="9" y="14"/>
                        <a:pt x="4" y="11"/>
                        <a:pt x="0" y="10"/>
                      </a:cubicBezTo>
                      <a:cubicBezTo>
                        <a:pt x="2" y="6"/>
                        <a:pt x="3" y="3"/>
                        <a:pt x="5" y="0"/>
                      </a:cubicBezTo>
                      <a:lnTo>
                        <a:pt x="81" y="0"/>
                      </a:lnTo>
                      <a:close/>
                    </a:path>
                  </a:pathLst>
                </a:custGeom>
                <a:solidFill>
                  <a:srgbClr val="D6924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nvGrpSpPr>
                <p:cNvPr id="45" name="Group 44">
                  <a:extLst>
                    <a:ext uri="{FF2B5EF4-FFF2-40B4-BE49-F238E27FC236}">
                      <a16:creationId xmlns:a16="http://schemas.microsoft.com/office/drawing/2014/main" id="{5AB80C0C-D336-4044-AB26-B30A1771CB6D}"/>
                    </a:ext>
                  </a:extLst>
                </p:cNvPr>
                <p:cNvGrpSpPr/>
                <p:nvPr/>
              </p:nvGrpSpPr>
              <p:grpSpPr>
                <a:xfrm>
                  <a:off x="1011827" y="5496309"/>
                  <a:ext cx="827282" cy="451091"/>
                  <a:chOff x="-1103742" y="4456688"/>
                  <a:chExt cx="623887" cy="355600"/>
                </a:xfrm>
              </p:grpSpPr>
              <p:sp>
                <p:nvSpPr>
                  <p:cNvPr id="46" name="Freeform 462">
                    <a:extLst>
                      <a:ext uri="{FF2B5EF4-FFF2-40B4-BE49-F238E27FC236}">
                        <a16:creationId xmlns:a16="http://schemas.microsoft.com/office/drawing/2014/main" id="{B98BA558-0500-40E7-ABC6-EBB45ED99F18}"/>
                      </a:ext>
                    </a:extLst>
                  </p:cNvPr>
                  <p:cNvSpPr>
                    <a:spLocks/>
                  </p:cNvSpPr>
                  <p:nvPr/>
                </p:nvSpPr>
                <p:spPr bwMode="auto">
                  <a:xfrm>
                    <a:off x="-1103742" y="4456688"/>
                    <a:ext cx="623887" cy="355600"/>
                  </a:xfrm>
                  <a:custGeom>
                    <a:avLst/>
                    <a:gdLst>
                      <a:gd name="T0" fmla="*/ 185 w 209"/>
                      <a:gd name="T1" fmla="*/ 0 h 119"/>
                      <a:gd name="T2" fmla="*/ 135 w 209"/>
                      <a:gd name="T3" fmla="*/ 0 h 119"/>
                      <a:gd name="T4" fmla="*/ 39 w 209"/>
                      <a:gd name="T5" fmla="*/ 57 h 119"/>
                      <a:gd name="T6" fmla="*/ 0 w 209"/>
                      <a:gd name="T7" fmla="*/ 79 h 119"/>
                      <a:gd name="T8" fmla="*/ 0 w 209"/>
                      <a:gd name="T9" fmla="*/ 97 h 119"/>
                      <a:gd name="T10" fmla="*/ 99 w 209"/>
                      <a:gd name="T11" fmla="*/ 104 h 119"/>
                      <a:gd name="T12" fmla="*/ 145 w 209"/>
                      <a:gd name="T13" fmla="*/ 89 h 119"/>
                      <a:gd name="T14" fmla="*/ 145 w 209"/>
                      <a:gd name="T15" fmla="*/ 91 h 119"/>
                      <a:gd name="T16" fmla="*/ 154 w 209"/>
                      <a:gd name="T17" fmla="*/ 99 h 119"/>
                      <a:gd name="T18" fmla="*/ 196 w 209"/>
                      <a:gd name="T19" fmla="*/ 97 h 119"/>
                      <a:gd name="T20" fmla="*/ 205 w 209"/>
                      <a:gd name="T21" fmla="*/ 88 h 119"/>
                      <a:gd name="T22" fmla="*/ 185 w 209"/>
                      <a:gd name="T23" fmla="*/ 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9" h="119">
                        <a:moveTo>
                          <a:pt x="185" y="0"/>
                        </a:moveTo>
                        <a:cubicBezTo>
                          <a:pt x="149" y="14"/>
                          <a:pt x="135" y="0"/>
                          <a:pt x="135" y="0"/>
                        </a:cubicBezTo>
                        <a:cubicBezTo>
                          <a:pt x="124" y="10"/>
                          <a:pt x="65" y="65"/>
                          <a:pt x="39" y="57"/>
                        </a:cubicBezTo>
                        <a:cubicBezTo>
                          <a:pt x="13" y="48"/>
                          <a:pt x="0" y="61"/>
                          <a:pt x="0" y="79"/>
                        </a:cubicBezTo>
                        <a:cubicBezTo>
                          <a:pt x="0" y="97"/>
                          <a:pt x="0" y="97"/>
                          <a:pt x="0" y="97"/>
                        </a:cubicBezTo>
                        <a:cubicBezTo>
                          <a:pt x="0" y="97"/>
                          <a:pt x="53" y="119"/>
                          <a:pt x="99" y="104"/>
                        </a:cubicBezTo>
                        <a:cubicBezTo>
                          <a:pt x="145" y="89"/>
                          <a:pt x="145" y="89"/>
                          <a:pt x="145" y="89"/>
                        </a:cubicBezTo>
                        <a:cubicBezTo>
                          <a:pt x="145" y="91"/>
                          <a:pt x="145" y="91"/>
                          <a:pt x="145" y="91"/>
                        </a:cubicBezTo>
                        <a:cubicBezTo>
                          <a:pt x="146" y="96"/>
                          <a:pt x="150" y="99"/>
                          <a:pt x="154" y="99"/>
                        </a:cubicBezTo>
                        <a:cubicBezTo>
                          <a:pt x="196" y="97"/>
                          <a:pt x="196" y="97"/>
                          <a:pt x="196" y="97"/>
                        </a:cubicBezTo>
                        <a:cubicBezTo>
                          <a:pt x="201" y="97"/>
                          <a:pt x="205" y="93"/>
                          <a:pt x="205" y="88"/>
                        </a:cubicBezTo>
                        <a:cubicBezTo>
                          <a:pt x="207" y="66"/>
                          <a:pt x="209" y="13"/>
                          <a:pt x="185" y="0"/>
                        </a:cubicBezTo>
                      </a:path>
                    </a:pathLst>
                  </a:custGeom>
                  <a:solidFill>
                    <a:sysClr val="windowText" lastClr="000000">
                      <a:lumMod val="85000"/>
                      <a:lumOff val="1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sp>
                <p:nvSpPr>
                  <p:cNvPr id="47" name="Freeform 464">
                    <a:extLst>
                      <a:ext uri="{FF2B5EF4-FFF2-40B4-BE49-F238E27FC236}">
                        <a16:creationId xmlns:a16="http://schemas.microsoft.com/office/drawing/2014/main" id="{7934A347-8490-4748-A79D-C761F6EE8EA1}"/>
                      </a:ext>
                    </a:extLst>
                  </p:cNvPr>
                  <p:cNvSpPr>
                    <a:spLocks/>
                  </p:cNvSpPr>
                  <p:nvPr/>
                </p:nvSpPr>
                <p:spPr bwMode="auto">
                  <a:xfrm>
                    <a:off x="-964042" y="4480501"/>
                    <a:ext cx="328612" cy="198438"/>
                  </a:xfrm>
                  <a:custGeom>
                    <a:avLst/>
                    <a:gdLst>
                      <a:gd name="T0" fmla="*/ 79 w 110"/>
                      <a:gd name="T1" fmla="*/ 0 h 66"/>
                      <a:gd name="T2" fmla="*/ 41 w 110"/>
                      <a:gd name="T3" fmla="*/ 30 h 66"/>
                      <a:gd name="T4" fmla="*/ 41 w 110"/>
                      <a:gd name="T5" fmla="*/ 30 h 66"/>
                      <a:gd name="T6" fmla="*/ 41 w 110"/>
                      <a:gd name="T7" fmla="*/ 30 h 66"/>
                      <a:gd name="T8" fmla="*/ 41 w 110"/>
                      <a:gd name="T9" fmla="*/ 30 h 66"/>
                      <a:gd name="T10" fmla="*/ 41 w 110"/>
                      <a:gd name="T11" fmla="*/ 30 h 66"/>
                      <a:gd name="T12" fmla="*/ 41 w 110"/>
                      <a:gd name="T13" fmla="*/ 30 h 66"/>
                      <a:gd name="T14" fmla="*/ 41 w 110"/>
                      <a:gd name="T15" fmla="*/ 30 h 66"/>
                      <a:gd name="T16" fmla="*/ 6 w 110"/>
                      <a:gd name="T17" fmla="*/ 49 h 66"/>
                      <a:gd name="T18" fmla="*/ 6 w 110"/>
                      <a:gd name="T19" fmla="*/ 49 h 66"/>
                      <a:gd name="T20" fmla="*/ 6 w 110"/>
                      <a:gd name="T21" fmla="*/ 49 h 66"/>
                      <a:gd name="T22" fmla="*/ 6 w 110"/>
                      <a:gd name="T23" fmla="*/ 49 h 66"/>
                      <a:gd name="T24" fmla="*/ 6 w 110"/>
                      <a:gd name="T25" fmla="*/ 49 h 66"/>
                      <a:gd name="T26" fmla="*/ 6 w 110"/>
                      <a:gd name="T27" fmla="*/ 49 h 66"/>
                      <a:gd name="T28" fmla="*/ 6 w 110"/>
                      <a:gd name="T29" fmla="*/ 49 h 66"/>
                      <a:gd name="T30" fmla="*/ 6 w 110"/>
                      <a:gd name="T31" fmla="*/ 49 h 66"/>
                      <a:gd name="T32" fmla="*/ 6 w 110"/>
                      <a:gd name="T33" fmla="*/ 49 h 66"/>
                      <a:gd name="T34" fmla="*/ 5 w 110"/>
                      <a:gd name="T35" fmla="*/ 49 h 66"/>
                      <a:gd name="T36" fmla="*/ 5 w 110"/>
                      <a:gd name="T37" fmla="*/ 49 h 66"/>
                      <a:gd name="T38" fmla="*/ 5 w 110"/>
                      <a:gd name="T39" fmla="*/ 49 h 66"/>
                      <a:gd name="T40" fmla="*/ 5 w 110"/>
                      <a:gd name="T41" fmla="*/ 49 h 66"/>
                      <a:gd name="T42" fmla="*/ 5 w 110"/>
                      <a:gd name="T43" fmla="*/ 49 h 66"/>
                      <a:gd name="T44" fmla="*/ 5 w 110"/>
                      <a:gd name="T45" fmla="*/ 49 h 66"/>
                      <a:gd name="T46" fmla="*/ 5 w 110"/>
                      <a:gd name="T47" fmla="*/ 49 h 66"/>
                      <a:gd name="T48" fmla="*/ 5 w 110"/>
                      <a:gd name="T49" fmla="*/ 49 h 66"/>
                      <a:gd name="T50" fmla="*/ 5 w 110"/>
                      <a:gd name="T51" fmla="*/ 49 h 66"/>
                      <a:gd name="T52" fmla="*/ 5 w 110"/>
                      <a:gd name="T53" fmla="*/ 49 h 66"/>
                      <a:gd name="T54" fmla="*/ 5 w 110"/>
                      <a:gd name="T55" fmla="*/ 49 h 66"/>
                      <a:gd name="T56" fmla="*/ 5 w 110"/>
                      <a:gd name="T57" fmla="*/ 49 h 66"/>
                      <a:gd name="T58" fmla="*/ 0 w 110"/>
                      <a:gd name="T59" fmla="*/ 50 h 66"/>
                      <a:gd name="T60" fmla="*/ 48 w 110"/>
                      <a:gd name="T61" fmla="*/ 66 h 66"/>
                      <a:gd name="T62" fmla="*/ 62 w 110"/>
                      <a:gd name="T63" fmla="*/ 65 h 66"/>
                      <a:gd name="T64" fmla="*/ 101 w 110"/>
                      <a:gd name="T65" fmla="*/ 41 h 66"/>
                      <a:gd name="T66" fmla="*/ 79 w 110"/>
                      <a:gd name="T6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0" h="66">
                        <a:moveTo>
                          <a:pt x="79" y="0"/>
                        </a:moveTo>
                        <a:cubicBezTo>
                          <a:pt x="70" y="8"/>
                          <a:pt x="56" y="2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41" y="30"/>
                          <a:pt x="41" y="30"/>
                          <a:pt x="41" y="30"/>
                        </a:cubicBezTo>
                        <a:cubicBezTo>
                          <a:pt x="29" y="39"/>
                          <a:pt x="16" y="46"/>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6" y="49"/>
                          <a:pt x="6" y="49"/>
                          <a:pt x="6"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5" y="49"/>
                          <a:pt x="5" y="49"/>
                          <a:pt x="5" y="49"/>
                        </a:cubicBezTo>
                        <a:cubicBezTo>
                          <a:pt x="3" y="49"/>
                          <a:pt x="2" y="50"/>
                          <a:pt x="0" y="50"/>
                        </a:cubicBezTo>
                        <a:cubicBezTo>
                          <a:pt x="13" y="60"/>
                          <a:pt x="31" y="66"/>
                          <a:pt x="48" y="66"/>
                        </a:cubicBezTo>
                        <a:cubicBezTo>
                          <a:pt x="53" y="66"/>
                          <a:pt x="58" y="66"/>
                          <a:pt x="62" y="65"/>
                        </a:cubicBezTo>
                        <a:cubicBezTo>
                          <a:pt x="77" y="62"/>
                          <a:pt x="93" y="55"/>
                          <a:pt x="101" y="41"/>
                        </a:cubicBezTo>
                        <a:cubicBezTo>
                          <a:pt x="110" y="24"/>
                          <a:pt x="94" y="9"/>
                          <a:pt x="79" y="0"/>
                        </a:cubicBezTo>
                      </a:path>
                    </a:pathLst>
                  </a:custGeom>
                  <a:solidFill>
                    <a:sysClr val="windowText" lastClr="000000">
                      <a:lumMod val="75000"/>
                      <a:lumOff val="25000"/>
                    </a:sys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ID" sz="1350" b="0" i="0" u="none" strike="noStrike" kern="0" cap="none" spc="0" normalizeH="0" baseline="0" noProof="0">
                      <a:ln>
                        <a:noFill/>
                      </a:ln>
                      <a:solidFill>
                        <a:prstClr val="black"/>
                      </a:solidFill>
                      <a:effectLst/>
                      <a:uLnTx/>
                      <a:uFillTx/>
                      <a:latin typeface="Roboto"/>
                    </a:endParaRPr>
                  </a:p>
                </p:txBody>
              </p:sp>
            </p:grpSp>
          </p:grpSp>
        </p:grpSp>
        <p:sp>
          <p:nvSpPr>
            <p:cNvPr id="13" name="Rectangle 9">
              <a:extLst>
                <a:ext uri="{FF2B5EF4-FFF2-40B4-BE49-F238E27FC236}">
                  <a16:creationId xmlns:a16="http://schemas.microsoft.com/office/drawing/2014/main" id="{2B45851F-D2D1-4936-9944-0E227DA6FC5E}"/>
                </a:ext>
              </a:extLst>
            </p:cNvPr>
            <p:cNvSpPr>
              <a:spLocks noChangeArrowheads="1"/>
            </p:cNvSpPr>
            <p:nvPr/>
          </p:nvSpPr>
          <p:spPr bwMode="auto">
            <a:xfrm>
              <a:off x="2498284" y="1726056"/>
              <a:ext cx="114101" cy="125233"/>
            </a:xfrm>
            <a:prstGeom prst="rect">
              <a:avLst/>
            </a:prstGeom>
            <a:solidFill>
              <a:srgbClr val="FFCA09">
                <a:lumMod val="75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sp>
          <p:nvSpPr>
            <p:cNvPr id="14" name="Rectangle 16">
              <a:extLst>
                <a:ext uri="{FF2B5EF4-FFF2-40B4-BE49-F238E27FC236}">
                  <a16:creationId xmlns:a16="http://schemas.microsoft.com/office/drawing/2014/main" id="{9309F24D-DB2C-47CE-96D7-D7DF3797C3E1}"/>
                </a:ext>
              </a:extLst>
            </p:cNvPr>
            <p:cNvSpPr>
              <a:spLocks noChangeArrowheads="1"/>
            </p:cNvSpPr>
            <p:nvPr/>
          </p:nvSpPr>
          <p:spPr bwMode="auto">
            <a:xfrm>
              <a:off x="2498284" y="1611955"/>
              <a:ext cx="114101" cy="114101"/>
            </a:xfrm>
            <a:prstGeom prst="rect">
              <a:avLst/>
            </a:prstGeom>
            <a:solidFill>
              <a:srgbClr val="FFCA0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350" b="0" i="0" u="none" strike="noStrike" kern="0" cap="none" spc="0" normalizeH="0" baseline="0" noProof="0">
                <a:ln>
                  <a:noFill/>
                </a:ln>
                <a:solidFill>
                  <a:prstClr val="black"/>
                </a:solidFill>
                <a:effectLst/>
                <a:uLnTx/>
                <a:uFillTx/>
                <a:latin typeface="Roboto"/>
              </a:endParaRPr>
            </a:p>
          </p:txBody>
        </p:sp>
      </p:grpSp>
      <p:sp>
        <p:nvSpPr>
          <p:cNvPr id="2" name="TextBox 1">
            <a:extLst>
              <a:ext uri="{FF2B5EF4-FFF2-40B4-BE49-F238E27FC236}">
                <a16:creationId xmlns:a16="http://schemas.microsoft.com/office/drawing/2014/main" id="{7304D145-360B-471B-B500-213F5497BAAA}"/>
              </a:ext>
            </a:extLst>
          </p:cNvPr>
          <p:cNvSpPr txBox="1"/>
          <p:nvPr/>
        </p:nvSpPr>
        <p:spPr>
          <a:xfrm>
            <a:off x="262932" y="0"/>
            <a:ext cx="11929068" cy="369332"/>
          </a:xfrm>
          <a:prstGeom prst="rect">
            <a:avLst/>
          </a:prstGeom>
          <a:solidFill>
            <a:srgbClr val="FFC91D"/>
          </a:solidFill>
        </p:spPr>
        <p:txBody>
          <a:bodyPr wrap="square" rtlCol="0">
            <a:spAutoFit/>
          </a:bodyPr>
          <a:lstStyle/>
          <a:p>
            <a:endParaRPr lang="en-US" dirty="0"/>
          </a:p>
        </p:txBody>
      </p:sp>
    </p:spTree>
    <p:extLst>
      <p:ext uri="{BB962C8B-B14F-4D97-AF65-F5344CB8AC3E}">
        <p14:creationId xmlns:p14="http://schemas.microsoft.com/office/powerpoint/2010/main" val="3821367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60000" fill="hold" nodeType="withEffect">
                                  <p:stCondLst>
                                    <p:cond delay="3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200967" y="0"/>
            <a:ext cx="11991033" cy="432079"/>
          </a:xfrm>
          <a:solidFill>
            <a:srgbClr val="FFC91D"/>
          </a:solidFill>
        </p:spPr>
        <p:txBody>
          <a:bodyPr/>
          <a:lstStyle/>
          <a:p>
            <a:pPr algn="ctr"/>
            <a:r>
              <a:rPr lang="en-US" sz="2400" b="1" dirty="0">
                <a:solidFill>
                  <a:srgbClr val="00B050"/>
                </a:solidFill>
                <a:ea typeface="MS PGothic" pitchFamily="34" charset="-128"/>
              </a:rPr>
              <a:t>HSE Incident Investigation Guidance Notes</a:t>
            </a:r>
            <a:endParaRPr lang="en-US" dirty="0"/>
          </a:p>
        </p:txBody>
      </p:sp>
      <p:sp>
        <p:nvSpPr>
          <p:cNvPr id="7" name="Content Placeholder 6">
            <a:extLst>
              <a:ext uri="{FF2B5EF4-FFF2-40B4-BE49-F238E27FC236}">
                <a16:creationId xmlns:a16="http://schemas.microsoft.com/office/drawing/2014/main" id="{B27180B7-8EBB-40E2-B9EE-5394D5FCA1C8}"/>
              </a:ext>
            </a:extLst>
          </p:cNvPr>
          <p:cNvSpPr>
            <a:spLocks noGrp="1"/>
          </p:cNvSpPr>
          <p:nvPr>
            <p:ph idx="1"/>
          </p:nvPr>
        </p:nvSpPr>
        <p:spPr>
          <a:xfrm>
            <a:off x="838200" y="681037"/>
            <a:ext cx="10515600" cy="5248423"/>
          </a:xfrm>
        </p:spPr>
        <p:txBody>
          <a:bodyPr/>
          <a:lstStyle/>
          <a:p>
            <a:pPr marL="0" lvl="0" indent="0" eaLnBrk="0" fontAlgn="base" hangingPunct="0">
              <a:lnSpc>
                <a:spcPct val="100000"/>
              </a:lnSpc>
              <a:spcBef>
                <a:spcPct val="0"/>
              </a:spcBef>
              <a:spcAft>
                <a:spcPct val="0"/>
              </a:spcAft>
              <a:buNone/>
              <a:defRPr/>
            </a:pPr>
            <a:r>
              <a:rPr lang="en-US" sz="1800" dirty="0">
                <a:solidFill>
                  <a:schemeClr val="accent1"/>
                </a:solidFill>
                <a:ea typeface="MS PGothic" pitchFamily="34" charset="-128"/>
              </a:rPr>
              <a:t>Timetable to be communicated during kick off meeting:</a:t>
            </a:r>
          </a:p>
          <a:p>
            <a:pPr marL="0" lvl="0" indent="0" eaLnBrk="0" fontAlgn="base" hangingPunct="0">
              <a:lnSpc>
                <a:spcPct val="100000"/>
              </a:lnSpc>
              <a:spcBef>
                <a:spcPct val="0"/>
              </a:spcBef>
              <a:spcAft>
                <a:spcPct val="0"/>
              </a:spcAft>
              <a:buNone/>
              <a:defRPr/>
            </a:pPr>
            <a:r>
              <a:rPr lang="en-US" sz="1200" dirty="0">
                <a:solidFill>
                  <a:srgbClr val="000000"/>
                </a:solidFill>
                <a:ea typeface="MS PGothic" pitchFamily="34" charset="-128"/>
              </a:rPr>
              <a:t>		</a:t>
            </a:r>
          </a:p>
          <a:p>
            <a:pPr marL="0" lvl="0" indent="0" eaLnBrk="0" fontAlgn="base" hangingPunct="0">
              <a:lnSpc>
                <a:spcPct val="100000"/>
              </a:lnSpc>
              <a:spcBef>
                <a:spcPct val="0"/>
              </a:spcBef>
              <a:spcAft>
                <a:spcPct val="0"/>
              </a:spcAft>
              <a:buNone/>
              <a:defRPr/>
            </a:pPr>
            <a:r>
              <a:rPr lang="en-US" sz="1200" dirty="0">
                <a:solidFill>
                  <a:srgbClr val="000000"/>
                </a:solidFill>
                <a:ea typeface="MS PGothic" pitchFamily="34" charset="-128"/>
              </a:rPr>
              <a:t> 		</a:t>
            </a:r>
          </a:p>
          <a:p>
            <a:pPr marL="0" lvl="0" indent="0" eaLnBrk="0" fontAlgn="base" hangingPunct="0">
              <a:lnSpc>
                <a:spcPct val="100000"/>
              </a:lnSpc>
              <a:spcBef>
                <a:spcPct val="0"/>
              </a:spcBef>
              <a:spcAft>
                <a:spcPct val="0"/>
              </a:spcAft>
              <a:buNone/>
              <a:defRPr/>
            </a:pPr>
            <a:r>
              <a:rPr lang="en-US" sz="1200" dirty="0">
                <a:solidFill>
                  <a:srgbClr val="000000"/>
                </a:solidFill>
                <a:ea typeface="MS PGothic" pitchFamily="34" charset="-128"/>
              </a:rPr>
              <a:t>		</a:t>
            </a:r>
            <a:endParaRPr lang="en-US" sz="1800" dirty="0">
              <a:solidFill>
                <a:srgbClr val="0070C0"/>
              </a:solidFill>
              <a:ea typeface="MS PGothic" pitchFamily="34" charset="-128"/>
            </a:endParaRPr>
          </a:p>
          <a:p>
            <a:pPr marL="0" indent="0">
              <a:buNone/>
            </a:pPr>
            <a:endParaRPr lang="en-US" dirty="0"/>
          </a:p>
        </p:txBody>
      </p:sp>
      <p:pic>
        <p:nvPicPr>
          <p:cNvPr id="2" name="Picture 1">
            <a:extLst>
              <a:ext uri="{FF2B5EF4-FFF2-40B4-BE49-F238E27FC236}">
                <a16:creationId xmlns:a16="http://schemas.microsoft.com/office/drawing/2014/main" id="{1EA4E66F-5B76-4535-8486-4DCACB37BF19}"/>
              </a:ext>
            </a:extLst>
          </p:cNvPr>
          <p:cNvPicPr>
            <a:picLocks noChangeAspect="1"/>
          </p:cNvPicPr>
          <p:nvPr/>
        </p:nvPicPr>
        <p:blipFill>
          <a:blip r:embed="rId3"/>
          <a:stretch>
            <a:fillRect/>
          </a:stretch>
        </p:blipFill>
        <p:spPr>
          <a:xfrm>
            <a:off x="2789464" y="6480015"/>
            <a:ext cx="5590517" cy="377985"/>
          </a:xfrm>
          <a:prstGeom prst="rect">
            <a:avLst/>
          </a:prstGeom>
        </p:spPr>
      </p:pic>
      <p:graphicFrame>
        <p:nvGraphicFramePr>
          <p:cNvPr id="3" name="Table 3">
            <a:extLst>
              <a:ext uri="{FF2B5EF4-FFF2-40B4-BE49-F238E27FC236}">
                <a16:creationId xmlns:a16="http://schemas.microsoft.com/office/drawing/2014/main" id="{B568E7F1-9864-4B38-B82A-F859517636BA}"/>
              </a:ext>
            </a:extLst>
          </p:cNvPr>
          <p:cNvGraphicFramePr>
            <a:graphicFrameLocks noGrp="1"/>
          </p:cNvGraphicFramePr>
          <p:nvPr>
            <p:extLst>
              <p:ext uri="{D42A27DB-BD31-4B8C-83A1-F6EECF244321}">
                <p14:modId xmlns:p14="http://schemas.microsoft.com/office/powerpoint/2010/main" val="2990884437"/>
              </p:ext>
            </p:extLst>
          </p:nvPr>
        </p:nvGraphicFramePr>
        <p:xfrm>
          <a:off x="838200" y="1134163"/>
          <a:ext cx="10125173" cy="3963760"/>
        </p:xfrm>
        <a:graphic>
          <a:graphicData uri="http://schemas.openxmlformats.org/drawingml/2006/table">
            <a:tbl>
              <a:tblPr firstRow="1" bandRow="1">
                <a:tableStyleId>{B301B821-A1FF-4177-AEE7-76D212191A09}</a:tableStyleId>
              </a:tblPr>
              <a:tblGrid>
                <a:gridCol w="1612769">
                  <a:extLst>
                    <a:ext uri="{9D8B030D-6E8A-4147-A177-3AD203B41FA5}">
                      <a16:colId xmlns:a16="http://schemas.microsoft.com/office/drawing/2014/main" val="3744852295"/>
                    </a:ext>
                  </a:extLst>
                </a:gridCol>
                <a:gridCol w="8512404">
                  <a:extLst>
                    <a:ext uri="{9D8B030D-6E8A-4147-A177-3AD203B41FA5}">
                      <a16:colId xmlns:a16="http://schemas.microsoft.com/office/drawing/2014/main" val="1620115802"/>
                    </a:ext>
                  </a:extLst>
                </a:gridCol>
              </a:tblGrid>
              <a:tr h="370840">
                <a:tc>
                  <a:txBody>
                    <a:bodyPr/>
                    <a:lstStyle/>
                    <a:p>
                      <a:pPr algn="ctr"/>
                      <a:r>
                        <a:rPr kumimoji="0" lang="en-US" sz="1600" u="none" strike="noStrike" kern="1200" cap="none" spc="0" normalizeH="0" baseline="0" noProof="0" dirty="0">
                          <a:ln>
                            <a:noFill/>
                          </a:ln>
                          <a:effectLst/>
                          <a:uLnTx/>
                          <a:uFillTx/>
                          <a:latin typeface="Calibri" panose="020F0502020204030204" pitchFamily="34" charset="0"/>
                        </a:rPr>
                        <a:t>Rolling Days</a:t>
                      </a:r>
                      <a:endParaRPr lang="en-US" sz="1600" dirty="0">
                        <a:solidFill>
                          <a:schemeClr val="bg1"/>
                        </a:solidFill>
                        <a:latin typeface="Calibri" panose="020F0502020204030204" pitchFamily="34" charset="0"/>
                      </a:endParaRPr>
                    </a:p>
                  </a:txBody>
                  <a:tcPr/>
                </a:tc>
                <a:tc>
                  <a:txBody>
                    <a:bodyPr/>
                    <a:lstStyle/>
                    <a:p>
                      <a:pPr algn="ctr"/>
                      <a:r>
                        <a:rPr kumimoji="0" lang="en-US" sz="1600" u="none" strike="noStrike" kern="1200" cap="none" spc="0" normalizeH="0" baseline="0" noProof="0" dirty="0">
                          <a:ln>
                            <a:noFill/>
                          </a:ln>
                          <a:effectLst/>
                          <a:uLnTx/>
                          <a:uFillTx/>
                          <a:latin typeface="Calibri" panose="020F0502020204030204" pitchFamily="34" charset="0"/>
                        </a:rPr>
                        <a:t>Action / Task</a:t>
                      </a:r>
                      <a:endParaRPr lang="en-US" sz="1600" dirty="0">
                        <a:solidFill>
                          <a:schemeClr val="bg1"/>
                        </a:solidFill>
                        <a:latin typeface="Calibri" panose="020F0502020204030204" pitchFamily="34" charset="0"/>
                      </a:endParaRPr>
                    </a:p>
                  </a:txBody>
                  <a:tcPr/>
                </a:tc>
                <a:extLst>
                  <a:ext uri="{0D108BD9-81ED-4DB2-BD59-A6C34878D82A}">
                    <a16:rowId xmlns:a16="http://schemas.microsoft.com/office/drawing/2014/main" val="1547170749"/>
                  </a:ext>
                </a:extLst>
              </a:tr>
              <a:tr h="370840">
                <a:tc>
                  <a:txBody>
                    <a:bodyPr/>
                    <a:lstStyle/>
                    <a:p>
                      <a:r>
                        <a:rPr lang="en-US" sz="1400" dirty="0">
                          <a:latin typeface="Calibri" panose="020F0502020204030204" pitchFamily="34" charset="0"/>
                        </a:rPr>
                        <a:t>0</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dirty="0">
                          <a:ln>
                            <a:noFill/>
                          </a:ln>
                          <a:effectLst/>
                          <a:uLnTx/>
                          <a:uFillTx/>
                          <a:latin typeface="Calibri" panose="020F0502020204030204" pitchFamily="34" charset="0"/>
                        </a:rPr>
                        <a:t>Notification received from MCOH</a:t>
                      </a:r>
                      <a:endParaRPr kumimoji="0" lang="en-US" sz="1400" b="0" i="0" u="none" strike="noStrike" kern="1200" cap="none" spc="0" normalizeH="0" baseline="0" dirty="0">
                        <a:ln>
                          <a:noFill/>
                        </a:ln>
                        <a:solidFill>
                          <a:srgbClr val="000000"/>
                        </a:solidFill>
                        <a:effectLst/>
                        <a:uLnTx/>
                        <a:uFillTx/>
                        <a:latin typeface="Calibri" panose="020F0502020204030204" pitchFamily="34" charset="0"/>
                        <a:ea typeface="MS PGothic" pitchFamily="34" charset="-128"/>
                        <a:cs typeface="+mn-cs"/>
                      </a:endParaRPr>
                    </a:p>
                  </a:txBody>
                  <a:tcPr/>
                </a:tc>
                <a:extLst>
                  <a:ext uri="{0D108BD9-81ED-4DB2-BD59-A6C34878D82A}">
                    <a16:rowId xmlns:a16="http://schemas.microsoft.com/office/drawing/2014/main" val="301802785"/>
                  </a:ext>
                </a:extLst>
              </a:tr>
              <a:tr h="370840">
                <a:tc>
                  <a:txBody>
                    <a:bodyPr/>
                    <a:lstStyle/>
                    <a:p>
                      <a:r>
                        <a:rPr lang="en-US" sz="1400" dirty="0">
                          <a:latin typeface="Calibri" panose="020F0502020204030204" pitchFamily="34" charset="0"/>
                        </a:rPr>
                        <a:t>0-1</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latin typeface="Calibri" panose="020F0502020204030204" pitchFamily="34" charset="0"/>
                        </a:rPr>
                        <a:t>Initial Notification</a:t>
                      </a:r>
                      <a:endParaRPr kumimoji="0" lang="en-US" sz="1400" b="0" i="0" u="none" strike="noStrike" kern="1200" cap="none" spc="0" normalizeH="0" baseline="0" dirty="0">
                        <a:ln>
                          <a:noFill/>
                        </a:ln>
                        <a:solidFill>
                          <a:srgbClr val="000000"/>
                        </a:solidFill>
                        <a:effectLst/>
                        <a:uLnTx/>
                        <a:uFillTx/>
                        <a:latin typeface="Calibri" panose="020F0502020204030204" pitchFamily="34" charset="0"/>
                        <a:ea typeface="MS PGothic" pitchFamily="34" charset="-128"/>
                        <a:cs typeface="+mn-cs"/>
                      </a:endParaRPr>
                    </a:p>
                  </a:txBody>
                  <a:tcPr/>
                </a:tc>
                <a:extLst>
                  <a:ext uri="{0D108BD9-81ED-4DB2-BD59-A6C34878D82A}">
                    <a16:rowId xmlns:a16="http://schemas.microsoft.com/office/drawing/2014/main" val="2719092379"/>
                  </a:ext>
                </a:extLst>
              </a:tr>
              <a:tr h="370840">
                <a:tc>
                  <a:txBody>
                    <a:bodyPr/>
                    <a:lstStyle/>
                    <a:p>
                      <a:r>
                        <a:rPr lang="en-US" sz="1400" dirty="0">
                          <a:latin typeface="Calibri" panose="020F0502020204030204" pitchFamily="34" charset="0"/>
                        </a:rPr>
                        <a:t>1</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dirty="0">
                          <a:ln>
                            <a:noFill/>
                          </a:ln>
                          <a:effectLst/>
                          <a:uLnTx/>
                          <a:uFillTx/>
                          <a:latin typeface="Calibri" panose="020F0502020204030204" pitchFamily="34" charset="0"/>
                        </a:rPr>
                        <a:t>Kickoff meeting</a:t>
                      </a:r>
                      <a:endParaRPr kumimoji="0" lang="en-US" sz="1400" b="0" i="0" u="none" strike="noStrike" kern="1200" cap="none" spc="0" normalizeH="0" baseline="0" dirty="0">
                        <a:ln>
                          <a:noFill/>
                        </a:ln>
                        <a:solidFill>
                          <a:srgbClr val="000000"/>
                        </a:solidFill>
                        <a:effectLst/>
                        <a:uLnTx/>
                        <a:uFillTx/>
                        <a:latin typeface="Calibri" panose="020F0502020204030204" pitchFamily="34" charset="0"/>
                        <a:ea typeface="MS PGothic" pitchFamily="34" charset="-128"/>
                        <a:cs typeface="+mn-cs"/>
                      </a:endParaRPr>
                    </a:p>
                  </a:txBody>
                  <a:tcPr/>
                </a:tc>
                <a:extLst>
                  <a:ext uri="{0D108BD9-81ED-4DB2-BD59-A6C34878D82A}">
                    <a16:rowId xmlns:a16="http://schemas.microsoft.com/office/drawing/2014/main" val="4050985465"/>
                  </a:ext>
                </a:extLst>
              </a:tr>
              <a:tr h="370840">
                <a:tc>
                  <a:txBody>
                    <a:bodyPr/>
                    <a:lstStyle/>
                    <a:p>
                      <a:r>
                        <a:rPr lang="en-US" sz="1400" dirty="0">
                          <a:latin typeface="Calibri" panose="020F0502020204030204" pitchFamily="34" charset="0"/>
                        </a:rPr>
                        <a:t>10*</a:t>
                      </a:r>
                      <a:endParaRPr lang="en-US" sz="1400" dirty="0">
                        <a:solidFill>
                          <a:srgbClr val="FF0000"/>
                        </a:solidFill>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latin typeface="Calibri" panose="020F0502020204030204" pitchFamily="34" charset="0"/>
                        </a:rPr>
                        <a:t>1</a:t>
                      </a:r>
                      <a:r>
                        <a:rPr kumimoji="0" lang="en-US" sz="1400" u="none" strike="noStrike" kern="1200" cap="none" spc="0" normalizeH="0" baseline="30000" noProof="0" dirty="0">
                          <a:ln>
                            <a:noFill/>
                          </a:ln>
                          <a:effectLst/>
                          <a:uLnTx/>
                          <a:uFillTx/>
                          <a:latin typeface="Calibri" panose="020F0502020204030204" pitchFamily="34" charset="0"/>
                        </a:rPr>
                        <a:t>st</a:t>
                      </a:r>
                      <a:r>
                        <a:rPr kumimoji="0" lang="en-US" sz="1400" u="none" strike="noStrike" kern="1200" cap="none" spc="0" normalizeH="0" baseline="0" noProof="0" dirty="0">
                          <a:ln>
                            <a:noFill/>
                          </a:ln>
                          <a:effectLst/>
                          <a:uLnTx/>
                          <a:uFillTx/>
                        </a:rPr>
                        <a:t> Draft of report to MSE 3 representative  Review 1</a:t>
                      </a:r>
                      <a:r>
                        <a:rPr kumimoji="0" lang="en-US" sz="1400" u="none" strike="noStrike" kern="1200" cap="none" spc="0" normalizeH="0" baseline="30000" noProof="0" dirty="0">
                          <a:ln>
                            <a:noFill/>
                          </a:ln>
                          <a:effectLst/>
                          <a:uLnTx/>
                          <a:uFillTx/>
                        </a:rPr>
                        <a:t>st</a:t>
                      </a:r>
                      <a:r>
                        <a:rPr kumimoji="0" lang="en-US" sz="1400" u="none" strike="noStrike" kern="1200" cap="none" spc="0" normalizeH="0" baseline="0" noProof="0" dirty="0">
                          <a:ln>
                            <a:noFill/>
                          </a:ln>
                          <a:effectLst/>
                          <a:uLnTx/>
                          <a:uFillTx/>
                        </a:rPr>
                        <a:t> draft return consolidated feedback</a:t>
                      </a:r>
                    </a:p>
                    <a:p>
                      <a:r>
                        <a:rPr kumimoji="0" lang="en-US" sz="1400" u="none" strike="noStrike" kern="1200" cap="none" spc="0" normalizeH="0" baseline="0" noProof="0" dirty="0">
                          <a:ln>
                            <a:noFill/>
                          </a:ln>
                          <a:effectLst/>
                          <a:uLnTx/>
                          <a:uFillTx/>
                        </a:rPr>
                        <a:t>2</a:t>
                      </a:r>
                      <a:r>
                        <a:rPr kumimoji="0" lang="en-US" sz="1400" u="none" strike="noStrike" kern="1200" cap="none" spc="0" normalizeH="0" baseline="30000" noProof="0" dirty="0">
                          <a:ln>
                            <a:noFill/>
                          </a:ln>
                          <a:effectLst/>
                          <a:uLnTx/>
                          <a:uFillTx/>
                        </a:rPr>
                        <a:t>nd</a:t>
                      </a:r>
                      <a:r>
                        <a:rPr kumimoji="0" lang="en-US" sz="1400" u="none" strike="noStrike" kern="1200" cap="none" spc="0" normalizeH="0" baseline="0" noProof="0" dirty="0">
                          <a:ln>
                            <a:noFill/>
                          </a:ln>
                          <a:effectLst/>
                          <a:uLnTx/>
                          <a:uFillTx/>
                        </a:rPr>
                        <a:t> Draft of report  to MSE 3 representative  Review of 2</a:t>
                      </a:r>
                      <a:r>
                        <a:rPr kumimoji="0" lang="en-US" sz="1400" u="none" strike="noStrike" kern="1200" cap="none" spc="0" normalizeH="0" baseline="30000" noProof="0" dirty="0">
                          <a:ln>
                            <a:noFill/>
                          </a:ln>
                          <a:effectLst/>
                          <a:uLnTx/>
                          <a:uFillTx/>
                        </a:rPr>
                        <a:t>nd</a:t>
                      </a:r>
                      <a:r>
                        <a:rPr kumimoji="0" lang="en-US" sz="1400" u="none" strike="noStrike" kern="1200" cap="none" spc="0" normalizeH="0" baseline="0" noProof="0" dirty="0">
                          <a:ln>
                            <a:noFill/>
                          </a:ln>
                          <a:effectLst/>
                          <a:uLnTx/>
                          <a:uFillTx/>
                        </a:rPr>
                        <a:t> draft  return consolidated feedback</a:t>
                      </a:r>
                      <a:endParaRPr lang="en-US" sz="1400" dirty="0"/>
                    </a:p>
                  </a:txBody>
                  <a:tcPr/>
                </a:tc>
                <a:extLst>
                  <a:ext uri="{0D108BD9-81ED-4DB2-BD59-A6C34878D82A}">
                    <a16:rowId xmlns:a16="http://schemas.microsoft.com/office/drawing/2014/main" val="4139515653"/>
                  </a:ext>
                </a:extLst>
              </a:tr>
              <a:tr h="370840">
                <a:tc>
                  <a:txBody>
                    <a:bodyPr/>
                    <a:lstStyle/>
                    <a:p>
                      <a:r>
                        <a:rPr lang="en-US" sz="1400" dirty="0">
                          <a:latin typeface="Calibri" panose="020F0502020204030204" pitchFamily="34" charset="0"/>
                        </a:rPr>
                        <a:t>21</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latin typeface="Calibri" panose="020F0502020204030204" pitchFamily="34" charset="0"/>
                        </a:rPr>
                        <a:t>Final revision for MSE IRC</a:t>
                      </a:r>
                      <a:endParaRPr lang="en-US" sz="1400" dirty="0">
                        <a:latin typeface="Calibri" panose="020F0502020204030204" pitchFamily="34" charset="0"/>
                      </a:endParaRPr>
                    </a:p>
                  </a:txBody>
                  <a:tcPr/>
                </a:tc>
                <a:extLst>
                  <a:ext uri="{0D108BD9-81ED-4DB2-BD59-A6C34878D82A}">
                    <a16:rowId xmlns:a16="http://schemas.microsoft.com/office/drawing/2014/main" val="2999739454"/>
                  </a:ext>
                </a:extLst>
              </a:tr>
              <a:tr h="370840">
                <a:tc>
                  <a:txBody>
                    <a:bodyPr/>
                    <a:lstStyle/>
                    <a:p>
                      <a:r>
                        <a:rPr lang="en-US" sz="1400" dirty="0">
                          <a:latin typeface="Calibri" panose="020F0502020204030204" pitchFamily="34" charset="0"/>
                        </a:rPr>
                        <a:t>24</a:t>
                      </a:r>
                      <a:r>
                        <a:rPr kumimoji="0" lang="en-US" sz="1400" u="none" strike="noStrike" kern="1200" cap="none" spc="0" normalizeH="0" baseline="0" noProof="0" dirty="0">
                          <a:ln>
                            <a:noFill/>
                          </a:ln>
                          <a:effectLst/>
                          <a:uLnTx/>
                          <a:uFillTx/>
                          <a:latin typeface="Calibri" panose="020F0502020204030204" pitchFamily="34" charset="0"/>
                        </a:rPr>
                        <a:t>*</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latin typeface="Calibri" panose="020F0502020204030204" pitchFamily="34" charset="0"/>
                        </a:rPr>
                        <a:t>MSE3 IRC</a:t>
                      </a:r>
                      <a:endParaRPr lang="en-US" sz="1400" dirty="0">
                        <a:latin typeface="Calibri" panose="020F0502020204030204" pitchFamily="34" charset="0"/>
                      </a:endParaRPr>
                    </a:p>
                  </a:txBody>
                  <a:tcPr/>
                </a:tc>
                <a:extLst>
                  <a:ext uri="{0D108BD9-81ED-4DB2-BD59-A6C34878D82A}">
                    <a16:rowId xmlns:a16="http://schemas.microsoft.com/office/drawing/2014/main" val="1908751346"/>
                  </a:ext>
                </a:extLst>
              </a:tr>
              <a:tr h="478880">
                <a:tc>
                  <a:txBody>
                    <a:bodyPr/>
                    <a:lstStyle/>
                    <a:p>
                      <a:r>
                        <a:rPr lang="en-US" sz="1400" dirty="0">
                          <a:latin typeface="Calibri" panose="020F0502020204030204" pitchFamily="34" charset="0"/>
                        </a:rPr>
                        <a:t>25</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latin typeface="Calibri" panose="020F0502020204030204" pitchFamily="34" charset="0"/>
                        </a:rPr>
                        <a:t>Final report  QA / QC letter</a:t>
                      </a:r>
                      <a:endParaRPr lang="en-US" sz="1400" dirty="0">
                        <a:latin typeface="Calibri" panose="020F0502020204030204" pitchFamily="34" charset="0"/>
                      </a:endParaRPr>
                    </a:p>
                  </a:txBody>
                  <a:tcPr/>
                </a:tc>
                <a:extLst>
                  <a:ext uri="{0D108BD9-81ED-4DB2-BD59-A6C34878D82A}">
                    <a16:rowId xmlns:a16="http://schemas.microsoft.com/office/drawing/2014/main" val="1119858608"/>
                  </a:ext>
                </a:extLst>
              </a:tr>
              <a:tr h="370840">
                <a:tc>
                  <a:txBody>
                    <a:bodyPr/>
                    <a:lstStyle/>
                    <a:p>
                      <a:r>
                        <a:rPr lang="en-US" sz="1400" dirty="0">
                          <a:latin typeface="Calibri" panose="020F0502020204030204" pitchFamily="34" charset="0"/>
                        </a:rPr>
                        <a:t>30</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latin typeface="Calibri" panose="020F0502020204030204" pitchFamily="34" charset="0"/>
                        </a:rPr>
                        <a:t>Director IRC</a:t>
                      </a:r>
                      <a:endParaRPr lang="en-US" sz="1400" dirty="0">
                        <a:latin typeface="Calibri" panose="020F0502020204030204" pitchFamily="34" charset="0"/>
                      </a:endParaRPr>
                    </a:p>
                  </a:txBody>
                  <a:tcPr/>
                </a:tc>
                <a:extLst>
                  <a:ext uri="{0D108BD9-81ED-4DB2-BD59-A6C34878D82A}">
                    <a16:rowId xmlns:a16="http://schemas.microsoft.com/office/drawing/2014/main" val="166543840"/>
                  </a:ext>
                </a:extLst>
              </a:tr>
              <a:tr h="370840">
                <a:tc>
                  <a:txBody>
                    <a:bodyPr/>
                    <a:lstStyle/>
                    <a:p>
                      <a:r>
                        <a:rPr lang="en-US" sz="1400" dirty="0">
                          <a:latin typeface="Calibri" panose="020F0502020204030204" pitchFamily="34" charset="0"/>
                        </a:rPr>
                        <a:t>42</a:t>
                      </a:r>
                      <a:endParaRPr lang="en-US" sz="1400" dirty="0">
                        <a:latin typeface="Calibri" panose="020F0502020204030204" pitchFamily="34" charset="0"/>
                        <a:cs typeface="Calibri" panose="020F0502020204030204" pitchFamily="34" charset="0"/>
                      </a:endParaRPr>
                    </a:p>
                  </a:txBody>
                  <a:tcPr/>
                </a:tc>
                <a:tc>
                  <a:txBody>
                    <a:bodyPr/>
                    <a:lstStyle/>
                    <a:p>
                      <a:r>
                        <a:rPr kumimoji="0" lang="en-US" sz="1400" u="none" strike="noStrike" kern="1200" cap="none" spc="0" normalizeH="0" baseline="0" noProof="0" dirty="0">
                          <a:ln>
                            <a:noFill/>
                          </a:ln>
                          <a:effectLst/>
                          <a:uLnTx/>
                          <a:uFillTx/>
                          <a:latin typeface="Calibri" panose="020F0502020204030204" pitchFamily="34" charset="0"/>
                        </a:rPr>
                        <a:t>MDIRC</a:t>
                      </a:r>
                      <a:endParaRPr lang="en-US" sz="1400" dirty="0">
                        <a:latin typeface="Calibri" panose="020F0502020204030204" pitchFamily="34" charset="0"/>
                      </a:endParaRPr>
                    </a:p>
                  </a:txBody>
                  <a:tcPr/>
                </a:tc>
                <a:extLst>
                  <a:ext uri="{0D108BD9-81ED-4DB2-BD59-A6C34878D82A}">
                    <a16:rowId xmlns:a16="http://schemas.microsoft.com/office/drawing/2014/main" val="3735302647"/>
                  </a:ext>
                </a:extLst>
              </a:tr>
            </a:tbl>
          </a:graphicData>
        </a:graphic>
      </p:graphicFrame>
      <p:sp>
        <p:nvSpPr>
          <p:cNvPr id="6" name="Rectangle 5">
            <a:extLst>
              <a:ext uri="{FF2B5EF4-FFF2-40B4-BE49-F238E27FC236}">
                <a16:creationId xmlns:a16="http://schemas.microsoft.com/office/drawing/2014/main" id="{EE9AD8FD-AD24-46F6-A186-E1A5D77C44D3}"/>
              </a:ext>
            </a:extLst>
          </p:cNvPr>
          <p:cNvSpPr/>
          <p:nvPr/>
        </p:nvSpPr>
        <p:spPr>
          <a:xfrm>
            <a:off x="697584" y="5122918"/>
            <a:ext cx="10656216" cy="800219"/>
          </a:xfrm>
          <a:prstGeom prst="rect">
            <a:avLst/>
          </a:prstGeom>
        </p:spPr>
        <p:txBody>
          <a:bodyPr wrap="square">
            <a:spAutoFit/>
          </a:bodyPr>
          <a:lstStyle/>
          <a:p>
            <a:r>
              <a:rPr lang="en-US" dirty="0">
                <a:solidFill>
                  <a:srgbClr val="FF0000"/>
                </a:solidFill>
                <a:latin typeface="Calibri" panose="020F0502020204030204" pitchFamily="34" charset="0"/>
              </a:rPr>
              <a:t>*</a:t>
            </a:r>
            <a:r>
              <a:rPr lang="en-US" dirty="0">
                <a:latin typeface="Calibri" panose="020F0502020204030204" pitchFamily="34" charset="0"/>
              </a:rPr>
              <a:t> </a:t>
            </a:r>
            <a:r>
              <a:rPr lang="en-US" dirty="0">
                <a:solidFill>
                  <a:schemeClr val="accent1"/>
                </a:solidFill>
                <a:latin typeface="Calibri" panose="020F0502020204030204" pitchFamily="34" charset="0"/>
              </a:rPr>
              <a:t>Escalation process milestones for not keeping to the timeline:</a:t>
            </a:r>
          </a:p>
          <a:p>
            <a:pPr marL="285750" indent="-285750">
              <a:buFont typeface="Wingdings" panose="05000000000000000000" pitchFamily="2" charset="2"/>
              <a:buChar char="Ø"/>
            </a:pPr>
            <a:r>
              <a:rPr lang="en-US" sz="1400" dirty="0">
                <a:solidFill>
                  <a:srgbClr val="000000"/>
                </a:solidFill>
                <a:latin typeface="Calibri" panose="020F0502020204030204" pitchFamily="34" charset="0"/>
                <a:ea typeface="MS PGothic" pitchFamily="34" charset="-128"/>
              </a:rPr>
              <a:t>+3 days overdue reminder 1 to Investigation Team Leader, HSE Team Leader and MSE 3 </a:t>
            </a:r>
          </a:p>
          <a:p>
            <a:pPr marL="285750" indent="-285750">
              <a:buFont typeface="Wingdings" panose="05000000000000000000" pitchFamily="2" charset="2"/>
              <a:buChar char="Ø"/>
            </a:pPr>
            <a:r>
              <a:rPr lang="en-US" sz="1400" dirty="0">
                <a:solidFill>
                  <a:srgbClr val="000000"/>
                </a:solidFill>
                <a:latin typeface="Calibri" panose="020F0502020204030204" pitchFamily="34" charset="0"/>
                <a:ea typeface="MS PGothic" pitchFamily="34" charset="-128"/>
              </a:rPr>
              <a:t>+5 days overdue reminder 2 to Investigation team lead, HSE Team leader, MSE 3, MSEM and Director </a:t>
            </a:r>
          </a:p>
        </p:txBody>
      </p:sp>
    </p:spTree>
    <p:extLst>
      <p:ext uri="{BB962C8B-B14F-4D97-AF65-F5344CB8AC3E}">
        <p14:creationId xmlns:p14="http://schemas.microsoft.com/office/powerpoint/2010/main" val="2831692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5B33633-02A6-4DB2-ADE3-BBAA1CFEFAA8}"/>
              </a:ext>
            </a:extLst>
          </p:cNvPr>
          <p:cNvSpPr/>
          <p:nvPr/>
        </p:nvSpPr>
        <p:spPr>
          <a:xfrm>
            <a:off x="167473" y="0"/>
            <a:ext cx="12021178" cy="523220"/>
          </a:xfrm>
          <a:prstGeom prst="rect">
            <a:avLst/>
          </a:prstGeom>
          <a:solidFill>
            <a:srgbClr val="FFC91D"/>
          </a:solidFill>
        </p:spPr>
        <p:txBody>
          <a:bodyPr wrap="square">
            <a:spAutoFit/>
          </a:bodyPr>
          <a:lstStyle/>
          <a:p>
            <a:pPr lvl="0" algn="ctr">
              <a:defRPr/>
            </a:pPr>
            <a:r>
              <a:rPr lang="en-GB" sz="2800" b="1" dirty="0">
                <a:solidFill>
                  <a:srgbClr val="00B050"/>
                </a:solidFill>
                <a:latin typeface="Calibri" panose="020F0502020204030204" pitchFamily="34" charset="0"/>
                <a:ea typeface="MS PGothic" pitchFamily="34" charset="-128"/>
                <a:cs typeface="+mj-cs"/>
              </a:rPr>
              <a:t>Incident Number, Incident Date &amp; Main Contractor Name</a:t>
            </a:r>
            <a:endParaRPr lang="en-US" sz="2800" kern="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4C7E5F2A-C4DD-4DEB-8898-92642D766765}"/>
              </a:ext>
            </a:extLst>
          </p:cNvPr>
          <p:cNvSpPr/>
          <p:nvPr/>
        </p:nvSpPr>
        <p:spPr>
          <a:xfrm>
            <a:off x="4260501" y="864157"/>
            <a:ext cx="7413340" cy="4968575"/>
          </a:xfrm>
          <a:prstGeom prst="rect">
            <a:avLst/>
          </a:prstGeom>
          <a:solidFill>
            <a:srgbClr val="C00000"/>
          </a:solidFill>
          <a:ln w="25400" cap="flat" cmpd="sng" algn="ctr">
            <a:solidFill>
              <a:srgbClr val="00CC99">
                <a:shade val="50000"/>
              </a:srgbClr>
            </a:solidFill>
            <a:prstDash val="solid"/>
          </a:ln>
          <a:effectLst/>
        </p:spPr>
        <p:txBody>
          <a:bodyPr anchor="ctr"/>
          <a:lstStyle/>
          <a:p>
            <a:pPr lvl="0" algn="ctr" eaLnBrk="0" fontAlgn="base" hangingPunct="0">
              <a:spcBef>
                <a:spcPct val="0"/>
              </a:spcBef>
              <a:spcAft>
                <a:spcPct val="0"/>
              </a:spcAft>
              <a:defRPr/>
            </a:pPr>
            <a:r>
              <a:rPr lang="en-US" sz="3600" b="1" dirty="0">
                <a:solidFill>
                  <a:schemeClr val="bg1"/>
                </a:solidFill>
                <a:latin typeface="Calibri" panose="020F0502020204030204" pitchFamily="34" charset="0"/>
                <a:cs typeface="Calibri" panose="020F0502020204030204" pitchFamily="34" charset="0"/>
              </a:rPr>
              <a:t>Singular Photograph of the Incident</a:t>
            </a:r>
            <a:endParaRPr kumimoji="0" lang="en-US" sz="3600" b="0" i="0" u="none" strike="noStrike" kern="0" cap="none" spc="0" normalizeH="0" baseline="0" noProof="0" dirty="0">
              <a:ln>
                <a:noFill/>
              </a:ln>
              <a:solidFill>
                <a:schemeClr val="bg1"/>
              </a:solidFill>
              <a:effectLst/>
              <a:uLnTx/>
              <a:uFillTx/>
              <a:latin typeface="Calibri" panose="020F0502020204030204" pitchFamily="34" charset="0"/>
            </a:endParaRPr>
          </a:p>
        </p:txBody>
      </p:sp>
    </p:spTree>
    <p:extLst>
      <p:ext uri="{BB962C8B-B14F-4D97-AF65-F5344CB8AC3E}">
        <p14:creationId xmlns:p14="http://schemas.microsoft.com/office/powerpoint/2010/main" val="6364847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90918" y="0"/>
            <a:ext cx="12001081"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AE5809A7-6ED5-428C-80D5-29EE98714763}"/>
              </a:ext>
            </a:extLst>
          </p:cNvPr>
          <p:cNvSpPr/>
          <p:nvPr/>
        </p:nvSpPr>
        <p:spPr>
          <a:xfrm>
            <a:off x="550127" y="705086"/>
            <a:ext cx="11002536" cy="815608"/>
          </a:xfrm>
          <a:prstGeom prst="rect">
            <a:avLst/>
          </a:prstGeom>
        </p:spPr>
        <p:txBody>
          <a:bodyPr wrap="square">
            <a:spAutoFit/>
          </a:bodyPr>
          <a:lstStyle/>
          <a:p>
            <a:pPr>
              <a:defRPr/>
            </a:pPr>
            <a:r>
              <a:rPr lang="en-US" sz="2000" b="1" dirty="0">
                <a:latin typeface="Calibri" panose="020F0502020204030204" pitchFamily="34" charset="0"/>
                <a:cs typeface="Calibri" panose="020F0502020204030204" pitchFamily="34" charset="0"/>
              </a:rPr>
              <a:t>Bulleted key findings from the incident</a:t>
            </a:r>
          </a:p>
          <a:p>
            <a:pPr marL="457200" indent="-457200">
              <a:spcBef>
                <a:spcPct val="50000"/>
              </a:spcBef>
              <a:buFont typeface="Arial" pitchFamily="34" charset="0"/>
              <a:buChar char="•"/>
              <a:defRPr/>
            </a:pPr>
            <a:r>
              <a:rPr lang="en-US" b="1" dirty="0">
                <a:latin typeface="Calibri" panose="020F0502020204030204" pitchFamily="34" charset="0"/>
                <a:cs typeface="Calibri" panose="020F0502020204030204" pitchFamily="34" charset="0"/>
              </a:rPr>
              <a:t>Insert key findings: maximum 5 bullet points (high level)</a:t>
            </a:r>
          </a:p>
        </p:txBody>
      </p:sp>
    </p:spTree>
    <p:extLst>
      <p:ext uri="{BB962C8B-B14F-4D97-AF65-F5344CB8AC3E}">
        <p14:creationId xmlns:p14="http://schemas.microsoft.com/office/powerpoint/2010/main" val="1855832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80870" y="0"/>
            <a:ext cx="12011130" cy="462126"/>
          </a:xfrm>
          <a:solidFill>
            <a:srgbClr val="FFC91D"/>
          </a:solidFill>
        </p:spPr>
        <p:txBody>
          <a:bodyPr>
            <a:normAutofit fontScale="90000"/>
          </a:bodyPr>
          <a:lstStyle/>
          <a:p>
            <a:pPr lvl="0" algn="ctr" fontAlgn="base">
              <a:lnSpc>
                <a:spcPct val="100000"/>
              </a:lnSpc>
              <a:spcAft>
                <a:spcPct val="0"/>
              </a:spcAft>
            </a:pPr>
            <a:br>
              <a:rPr lang="en-GB" sz="24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400" b="1" dirty="0">
                <a:solidFill>
                  <a:srgbClr val="00B050"/>
                </a:solidFill>
                <a:ea typeface="MS PGothic" pitchFamily="34" charset="-128"/>
              </a:rPr>
            </a:br>
            <a:endParaRPr lang="en-US" sz="2400" b="1" dirty="0">
              <a:solidFill>
                <a:srgbClr val="00B050"/>
              </a:solidFill>
              <a:ea typeface="MS PGothic" pitchFamily="34" charset="-128"/>
            </a:endParaRPr>
          </a:p>
        </p:txBody>
      </p:sp>
      <p:sp>
        <p:nvSpPr>
          <p:cNvPr id="7" name="Content Placeholder 6">
            <a:extLst>
              <a:ext uri="{FF2B5EF4-FFF2-40B4-BE49-F238E27FC236}">
                <a16:creationId xmlns:a16="http://schemas.microsoft.com/office/drawing/2014/main" id="{B27180B7-8EBB-40E2-B9EE-5394D5FCA1C8}"/>
              </a:ext>
            </a:extLst>
          </p:cNvPr>
          <p:cNvSpPr>
            <a:spLocks noGrp="1"/>
          </p:cNvSpPr>
          <p:nvPr>
            <p:ph idx="1"/>
          </p:nvPr>
        </p:nvSpPr>
        <p:spPr>
          <a:xfrm>
            <a:off x="743932" y="534154"/>
            <a:ext cx="11237536" cy="5632470"/>
          </a:xfrm>
        </p:spPr>
        <p:txBody>
          <a:bodyPr>
            <a:normAutofit fontScale="92500" lnSpcReduction="10000"/>
          </a:bodyPr>
          <a:lstStyle/>
          <a:p>
            <a:pPr marL="0" lvl="0" indent="0" defTabSz="708025" eaLnBrk="0" fontAlgn="base" hangingPunct="0">
              <a:lnSpc>
                <a:spcPct val="80000"/>
              </a:lnSpc>
              <a:spcBef>
                <a:spcPct val="50000"/>
              </a:spcBef>
              <a:spcAft>
                <a:spcPct val="0"/>
              </a:spcAft>
              <a:buNone/>
              <a:tabLst>
                <a:tab pos="1487488" algn="l"/>
                <a:tab pos="1816100" algn="l"/>
              </a:tabLst>
              <a:defRPr/>
            </a:pPr>
            <a:r>
              <a:rPr lang="en-GB" sz="2000" b="1" dirty="0">
                <a:solidFill>
                  <a:schemeClr val="accent1"/>
                </a:solidFill>
                <a:ea typeface="MS PGothic" pitchFamily="34" charset="-128"/>
              </a:rPr>
              <a:t>Incident details</a:t>
            </a:r>
          </a:p>
          <a:p>
            <a:pPr marL="0" lvl="0" indent="0" defTabSz="708025" eaLnBrk="0" fontAlgn="base" hangingPunct="0">
              <a:lnSpc>
                <a:spcPct val="80000"/>
              </a:lnSpc>
              <a:spcBef>
                <a:spcPct val="50000"/>
              </a:spcBef>
              <a:spcAft>
                <a:spcPct val="0"/>
              </a:spcAft>
              <a:buNone/>
              <a:tabLst>
                <a:tab pos="1487488" algn="l"/>
                <a:tab pos="1816100" algn="l"/>
              </a:tabLst>
              <a:defRPr/>
            </a:pPr>
            <a:endParaRPr lang="en-US" sz="800" b="1" dirty="0">
              <a:solidFill>
                <a:srgbClr val="000000"/>
              </a:solidFill>
              <a:ea typeface="MS PGothic" pitchFamily="34" charset="-128"/>
            </a:endParaRPr>
          </a:p>
          <a:p>
            <a:pPr marL="0" lvl="0" indent="0" defTabSz="708025" eaLnBrk="0" fontAlgn="base" hangingPunct="0">
              <a:lnSpc>
                <a:spcPct val="100000"/>
              </a:lnSpc>
              <a:spcBef>
                <a:spcPct val="50000"/>
              </a:spcBef>
              <a:spcAft>
                <a:spcPct val="0"/>
              </a:spcAft>
              <a:buNone/>
              <a:tabLst>
                <a:tab pos="1487488" algn="l"/>
                <a:tab pos="1816100" algn="l"/>
              </a:tabLst>
              <a:defRPr/>
            </a:pPr>
            <a:r>
              <a:rPr lang="en-US" sz="1600" b="1" dirty="0">
                <a:solidFill>
                  <a:srgbClr val="000000"/>
                </a:solidFill>
                <a:ea typeface="MS PGothic" pitchFamily="34" charset="-128"/>
              </a:rPr>
              <a:t>PDO directorate/dept	   : </a:t>
            </a:r>
            <a:r>
              <a:rPr lang="en-US" sz="1600" dirty="0">
                <a:solidFill>
                  <a:srgbClr val="000000"/>
                </a:solidFill>
                <a:ea typeface="MS PGothic" pitchFamily="34" charset="-128"/>
              </a:rPr>
              <a:t>(e.g., OSD /OSO/OSO4)</a:t>
            </a:r>
            <a:endParaRPr lang="en-GB" sz="1600" dirty="0">
              <a:solidFill>
                <a:srgbClr val="000000"/>
              </a:solidFill>
              <a:ea typeface="MS PGothic" pitchFamily="34" charset="-128"/>
            </a:endParaRP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ea typeface="MS PGothic" pitchFamily="34" charset="-128"/>
              </a:rPr>
              <a:t>Contractor name/number  : </a:t>
            </a:r>
            <a:r>
              <a:rPr lang="en-US" sz="1600" dirty="0">
                <a:solidFill>
                  <a:srgbClr val="000000"/>
                </a:solidFill>
                <a:ea typeface="MS PGothic" pitchFamily="34" charset="-128"/>
              </a:rPr>
              <a:t>(subcontractor-contractor-PDO)/CXXXXXX</a:t>
            </a: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ea typeface="MS PGothic" pitchFamily="34" charset="-128"/>
              </a:rPr>
              <a:t>Incident owner			   : </a:t>
            </a:r>
            <a:r>
              <a:rPr lang="en-GB" sz="1600" dirty="0">
                <a:solidFill>
                  <a:srgbClr val="000000"/>
                </a:solidFill>
                <a:ea typeface="MS PGothic" pitchFamily="34" charset="-128"/>
              </a:rPr>
              <a:t>Name / </a:t>
            </a:r>
            <a:r>
              <a:rPr lang="en-US" sz="1600" dirty="0">
                <a:solidFill>
                  <a:srgbClr val="000000"/>
                </a:solidFill>
                <a:ea typeface="MS PGothic" pitchFamily="34" charset="-128"/>
              </a:rPr>
              <a:t>Ref Ind of the Director</a:t>
            </a:r>
            <a:endParaRPr lang="en-GB" sz="1600" dirty="0">
              <a:solidFill>
                <a:srgbClr val="000000"/>
              </a:solidFill>
              <a:ea typeface="MS PGothic" pitchFamily="34" charset="-128"/>
            </a:endParaRP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ea typeface="MS PGothic" pitchFamily="34" charset="-128"/>
              </a:rPr>
              <a:t>Location 			   : </a:t>
            </a:r>
            <a:r>
              <a:rPr lang="en-GB" sz="1600" dirty="0">
                <a:solidFill>
                  <a:srgbClr val="000000"/>
                </a:solidFill>
                <a:ea typeface="MS PGothic" pitchFamily="34" charset="-128"/>
              </a:rPr>
              <a:t>Area / unit - (</a:t>
            </a:r>
            <a:r>
              <a:rPr lang="en-US" sz="1600" dirty="0">
                <a:solidFill>
                  <a:srgbClr val="000000"/>
                </a:solidFill>
                <a:ea typeface="MS PGothic" pitchFamily="34" charset="-128"/>
              </a:rPr>
              <a:t>road/yard/station/rig/hoist/plant etc.)</a:t>
            </a:r>
            <a:endParaRPr lang="en-GB" sz="1600" dirty="0">
              <a:solidFill>
                <a:srgbClr val="000000"/>
              </a:solidFill>
              <a:ea typeface="MS PGothic" pitchFamily="34" charset="-128"/>
            </a:endParaRP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ea typeface="MS PGothic" pitchFamily="34" charset="-128"/>
              </a:rPr>
              <a:t>Incident date &amp; time		   : </a:t>
            </a:r>
            <a:r>
              <a:rPr lang="en-GB" sz="1600" dirty="0">
                <a:solidFill>
                  <a:srgbClr val="000000"/>
                </a:solidFill>
                <a:ea typeface="MS PGothic" pitchFamily="34" charset="-128"/>
              </a:rPr>
              <a:t>(d/m/yr.) / (24-hour clock) – advise if estimated</a:t>
            </a:r>
          </a:p>
          <a:p>
            <a:pPr marL="0" lvl="0" indent="0" defTabSz="708025" eaLnBrk="0" fontAlgn="base" hangingPunct="0">
              <a:lnSpc>
                <a:spcPct val="100000"/>
              </a:lnSpc>
              <a:spcBef>
                <a:spcPct val="50000"/>
              </a:spcBef>
              <a:spcAft>
                <a:spcPct val="0"/>
              </a:spcAft>
              <a:buNone/>
              <a:tabLst>
                <a:tab pos="1487488" algn="l"/>
                <a:tab pos="1816100" algn="l"/>
              </a:tabLst>
              <a:defRPr/>
            </a:pPr>
            <a:r>
              <a:rPr lang="en-GB" sz="1600" b="1" dirty="0">
                <a:solidFill>
                  <a:srgbClr val="000000"/>
                </a:solidFill>
                <a:ea typeface="MS PGothic" pitchFamily="34" charset="-128"/>
              </a:rPr>
              <a:t>Incident type	</a:t>
            </a:r>
            <a:r>
              <a:rPr lang="en-GB" sz="1600" dirty="0">
                <a:solidFill>
                  <a:srgbClr val="2D2DB9">
                    <a:lumMod val="75000"/>
                  </a:srgbClr>
                </a:solidFill>
                <a:ea typeface="MS PGothic" pitchFamily="34" charset="-128"/>
              </a:rPr>
              <a:t>	          </a:t>
            </a:r>
            <a:r>
              <a:rPr lang="en-GB" sz="1600" b="1" dirty="0">
                <a:solidFill>
                  <a:srgbClr val="000000"/>
                </a:solidFill>
                <a:ea typeface="MS PGothic" pitchFamily="34" charset="-128"/>
              </a:rPr>
              <a:t>: </a:t>
            </a:r>
            <a:r>
              <a:rPr lang="en-US" sz="1600" dirty="0">
                <a:solidFill>
                  <a:srgbClr val="000000"/>
                </a:solidFill>
                <a:ea typeface="MS PGothic" pitchFamily="34" charset="-128"/>
              </a:rPr>
              <a:t>Non -Accidental Death (NAD)</a:t>
            </a:r>
          </a:p>
          <a:p>
            <a:pPr marL="0" lvl="0" indent="0" defTabSz="708025" eaLnBrk="0" fontAlgn="base" hangingPunct="0">
              <a:lnSpc>
                <a:spcPct val="100000"/>
              </a:lnSpc>
              <a:spcBef>
                <a:spcPct val="50000"/>
              </a:spcBef>
              <a:spcAft>
                <a:spcPct val="0"/>
              </a:spcAft>
              <a:buNone/>
              <a:tabLst>
                <a:tab pos="1487488" algn="l"/>
                <a:tab pos="1816100" algn="l"/>
              </a:tabLst>
              <a:defRPr/>
            </a:pPr>
            <a:r>
              <a:rPr lang="en-US" sz="1600" b="1" dirty="0">
                <a:solidFill>
                  <a:srgbClr val="000000"/>
                </a:solidFill>
                <a:ea typeface="MS PGothic" pitchFamily="34" charset="-128"/>
              </a:rPr>
              <a:t>Actual Severity                         : </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600" b="1" dirty="0">
                <a:solidFill>
                  <a:srgbClr val="000000"/>
                </a:solidFill>
              </a:rPr>
              <a:t>Potential risk rating	          </a:t>
            </a:r>
            <a:r>
              <a:rPr lang="en-GB" sz="1400" b="1" dirty="0">
                <a:solidFill>
                  <a:srgbClr val="000000"/>
                </a:solidFill>
              </a:rPr>
              <a:t>: </a:t>
            </a:r>
            <a:r>
              <a:rPr lang="en-GB" sz="1600" dirty="0">
                <a:solidFill>
                  <a:srgbClr val="000000"/>
                </a:solidFill>
                <a:ea typeface="MS PGothic" pitchFamily="34" charset="-128"/>
              </a:rPr>
              <a:t>Letter (A-E), Number (1-5)/letter </a:t>
            </a:r>
            <a:r>
              <a:rPr lang="en-US" sz="1600" dirty="0">
                <a:solidFill>
                  <a:srgbClr val="000000"/>
                </a:solidFill>
                <a:ea typeface="MS PGothic" pitchFamily="34" charset="-128"/>
              </a:rPr>
              <a:t>(P, E, A,R) from RAM</a:t>
            </a:r>
            <a:endParaRPr lang="en-GB" sz="1600" dirty="0">
              <a:solidFill>
                <a:srgbClr val="000000"/>
              </a:solidFill>
              <a:ea typeface="MS PGothic" pitchFamily="34" charset="-128"/>
            </a:endParaRPr>
          </a:p>
          <a:p>
            <a:pPr marL="0" lvl="0" indent="0" defTabSz="708025" eaLnBrk="0" fontAlgn="base" hangingPunct="0">
              <a:lnSpc>
                <a:spcPct val="80000"/>
              </a:lnSpc>
              <a:spcBef>
                <a:spcPct val="50000"/>
              </a:spcBef>
              <a:spcAft>
                <a:spcPct val="0"/>
              </a:spcAft>
              <a:buNone/>
              <a:tabLst>
                <a:tab pos="1487488" algn="l"/>
                <a:tab pos="1816100" algn="l"/>
              </a:tabLst>
              <a:defRPr/>
            </a:pPr>
            <a:r>
              <a:rPr lang="en-GB" sz="1600" b="1" dirty="0">
                <a:solidFill>
                  <a:srgbClr val="000000"/>
                </a:solidFill>
              </a:rPr>
              <a:t>Names of any IPs	</a:t>
            </a:r>
            <a:r>
              <a:rPr lang="en-GB" sz="1400" b="1" dirty="0">
                <a:solidFill>
                  <a:srgbClr val="000000"/>
                </a:solidFill>
              </a:rPr>
              <a:t>	           : </a:t>
            </a:r>
            <a:r>
              <a:rPr lang="en-GB" sz="1600" dirty="0">
                <a:solidFill>
                  <a:srgbClr val="000000"/>
                </a:solidFill>
                <a:ea typeface="MS PGothic" pitchFamily="34" charset="-128"/>
              </a:rPr>
              <a:t>Names of the injured people (for fatality add marital status with kids age and sex)</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400" b="1" dirty="0">
                <a:solidFill>
                  <a:srgbClr val="000000"/>
                </a:solidFill>
              </a:rPr>
              <a:t>Description of injury/damage      </a:t>
            </a:r>
            <a:r>
              <a:rPr lang="en-GB" sz="1600" b="1" dirty="0">
                <a:solidFill>
                  <a:srgbClr val="000000"/>
                </a:solidFill>
              </a:rPr>
              <a:t>: </a:t>
            </a:r>
            <a:r>
              <a:rPr lang="en-GB" sz="1600" dirty="0">
                <a:solidFill>
                  <a:srgbClr val="000000"/>
                </a:solidFill>
                <a:ea typeface="MS PGothic" pitchFamily="34" charset="-128"/>
              </a:rPr>
              <a:t>Worst injuries (fractures, head injury, amputation etc)/damage, body part</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600" b="1" dirty="0">
                <a:solidFill>
                  <a:srgbClr val="000000"/>
                </a:solidFill>
              </a:rPr>
              <a:t>PIM ID</a:t>
            </a:r>
            <a:r>
              <a:rPr lang="en-GB" sz="1600" dirty="0">
                <a:solidFill>
                  <a:srgbClr val="000000"/>
                </a:solidFill>
              </a:rPr>
              <a:t>			    </a:t>
            </a:r>
            <a:r>
              <a:rPr lang="en-GB" sz="1400" b="1" dirty="0">
                <a:solidFill>
                  <a:srgbClr val="000000"/>
                </a:solidFill>
              </a:rPr>
              <a:t>: </a:t>
            </a:r>
            <a:r>
              <a:rPr lang="en-GB" sz="1600" dirty="0">
                <a:solidFill>
                  <a:srgbClr val="000000"/>
                </a:solidFill>
                <a:ea typeface="MS PGothic" pitchFamily="34" charset="-128"/>
              </a:rPr>
              <a:t>Number assigned in PIM</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600" b="1" dirty="0">
                <a:solidFill>
                  <a:srgbClr val="000000"/>
                </a:solidFill>
              </a:rPr>
              <a:t>Immediate cause		           </a:t>
            </a:r>
            <a:r>
              <a:rPr lang="en-GB" sz="1400" b="1" dirty="0">
                <a:solidFill>
                  <a:srgbClr val="000000"/>
                </a:solidFill>
              </a:rPr>
              <a:t>:</a:t>
            </a:r>
            <a:r>
              <a:rPr lang="en-GB" sz="1600" b="1" dirty="0">
                <a:solidFill>
                  <a:srgbClr val="000000"/>
                </a:solidFill>
              </a:rPr>
              <a:t> </a:t>
            </a:r>
            <a:r>
              <a:rPr lang="en-GB" sz="1600" dirty="0">
                <a:solidFill>
                  <a:srgbClr val="000000"/>
                </a:solidFill>
                <a:ea typeface="MS PGothic" pitchFamily="34" charset="-128"/>
              </a:rPr>
              <a:t>Short description of what caused harm</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400" b="1" dirty="0">
                <a:solidFill>
                  <a:srgbClr val="000000"/>
                </a:solidFill>
              </a:rPr>
              <a:t>Key management system</a:t>
            </a:r>
            <a:r>
              <a:rPr lang="en-GB" sz="1600" b="1" dirty="0">
                <a:solidFill>
                  <a:srgbClr val="000000"/>
                </a:solidFill>
              </a:rPr>
              <a:t> </a:t>
            </a:r>
            <a:r>
              <a:rPr lang="en-GB" sz="1400" b="1" dirty="0">
                <a:solidFill>
                  <a:srgbClr val="000000"/>
                </a:solidFill>
              </a:rPr>
              <a:t>failure:</a:t>
            </a:r>
            <a:r>
              <a:rPr lang="en-GB" sz="1600" b="1" dirty="0">
                <a:solidFill>
                  <a:srgbClr val="000000"/>
                </a:solidFill>
              </a:rPr>
              <a:t> </a:t>
            </a:r>
            <a:r>
              <a:rPr lang="en-GB" sz="1600" dirty="0">
                <a:solidFill>
                  <a:srgbClr val="000000"/>
                </a:solidFill>
                <a:ea typeface="MS PGothic" pitchFamily="34" charset="-128"/>
              </a:rPr>
              <a:t>Key Management system failure from conclusion slide including number</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400" b="1" dirty="0">
                <a:solidFill>
                  <a:srgbClr val="000000"/>
                </a:solidFill>
              </a:rPr>
              <a:t>Previous </a:t>
            </a:r>
            <a:r>
              <a:rPr lang="en-GB" sz="1400" b="1" dirty="0"/>
              <a:t>Incident</a:t>
            </a:r>
            <a:r>
              <a:rPr lang="en-GB" sz="1400" b="1" dirty="0">
                <a:solidFill>
                  <a:srgbClr val="000000"/>
                </a:solidFill>
              </a:rPr>
              <a:t> (PIM No.)       :</a:t>
            </a:r>
            <a:r>
              <a:rPr lang="en-GB" sz="1400" dirty="0">
                <a:solidFill>
                  <a:srgbClr val="000000"/>
                </a:solidFill>
              </a:rPr>
              <a:t>(</a:t>
            </a:r>
            <a:r>
              <a:rPr lang="en-GB" sz="1600" dirty="0">
                <a:solidFill>
                  <a:srgbClr val="000000"/>
                </a:solidFill>
                <a:ea typeface="MS PGothic" pitchFamily="34" charset="-128"/>
              </a:rPr>
              <a:t>LTI/HiPo/HVL) of the contractor, this applicable to all contracts with PDO and not specified to a specific contract No. </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400" b="1" dirty="0"/>
              <a:t>Repeated Incident                          </a:t>
            </a:r>
            <a:r>
              <a:rPr lang="en-GB" sz="1400" b="1" dirty="0">
                <a:solidFill>
                  <a:srgbClr val="000000"/>
                </a:solidFill>
              </a:rPr>
              <a:t>:</a:t>
            </a:r>
            <a:r>
              <a:rPr lang="en-GB" sz="1600" dirty="0">
                <a:solidFill>
                  <a:srgbClr val="000000"/>
                </a:solidFill>
                <a:ea typeface="MS PGothic" pitchFamily="34" charset="-128"/>
              </a:rPr>
              <a:t>Yes/No</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400" b="1" dirty="0"/>
              <a:t>Procedure non-compliance </a:t>
            </a:r>
          </a:p>
          <a:p>
            <a:pPr marL="0" lvl="0" indent="0" defTabSz="708025" eaLnBrk="0" fontAlgn="base" hangingPunct="0">
              <a:lnSpc>
                <a:spcPct val="80000"/>
              </a:lnSpc>
              <a:spcBef>
                <a:spcPct val="50000"/>
              </a:spcBef>
              <a:spcAft>
                <a:spcPct val="0"/>
              </a:spcAft>
              <a:buNone/>
              <a:tabLst>
                <a:tab pos="1487488" algn="l"/>
                <a:tab pos="1816100" algn="l"/>
              </a:tabLst>
              <a:defRPr/>
            </a:pPr>
            <a:r>
              <a:rPr lang="en-GB" sz="1400" b="1" dirty="0"/>
              <a:t>PDO/Contractor                             :</a:t>
            </a:r>
            <a:r>
              <a:rPr lang="en-GB" sz="1600" dirty="0">
                <a:solidFill>
                  <a:srgbClr val="000000"/>
                </a:solidFill>
                <a:ea typeface="MS PGothic" pitchFamily="34" charset="-128"/>
              </a:rPr>
              <a:t>Yes/No ( if yes add details in slide # 17)</a:t>
            </a:r>
          </a:p>
        </p:txBody>
      </p:sp>
      <p:pic>
        <p:nvPicPr>
          <p:cNvPr id="2" name="Picture 1">
            <a:extLst>
              <a:ext uri="{FF2B5EF4-FFF2-40B4-BE49-F238E27FC236}">
                <a16:creationId xmlns:a16="http://schemas.microsoft.com/office/drawing/2014/main" id="{96D97832-8D6B-4725-BE4B-B1F76764FD5C}"/>
              </a:ext>
            </a:extLst>
          </p:cNvPr>
          <p:cNvPicPr>
            <a:picLocks noChangeAspect="1"/>
          </p:cNvPicPr>
          <p:nvPr/>
        </p:nvPicPr>
        <p:blipFill>
          <a:blip r:embed="rId3"/>
          <a:stretch>
            <a:fillRect/>
          </a:stretch>
        </p:blipFill>
        <p:spPr>
          <a:xfrm>
            <a:off x="2868122" y="6504874"/>
            <a:ext cx="5590517" cy="377985"/>
          </a:xfrm>
          <a:prstGeom prst="rect">
            <a:avLst/>
          </a:prstGeom>
        </p:spPr>
      </p:pic>
    </p:spTree>
    <p:extLst>
      <p:ext uri="{BB962C8B-B14F-4D97-AF65-F5344CB8AC3E}">
        <p14:creationId xmlns:p14="http://schemas.microsoft.com/office/powerpoint/2010/main" val="38463526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70822" y="0"/>
            <a:ext cx="12021178"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3" name="Rectangle 2">
            <a:extLst>
              <a:ext uri="{FF2B5EF4-FFF2-40B4-BE49-F238E27FC236}">
                <a16:creationId xmlns:a16="http://schemas.microsoft.com/office/drawing/2014/main" id="{BB163FD8-95B8-4EB0-AAE2-97BB6A2F929A}"/>
              </a:ext>
            </a:extLst>
          </p:cNvPr>
          <p:cNvSpPr/>
          <p:nvPr/>
        </p:nvSpPr>
        <p:spPr>
          <a:xfrm>
            <a:off x="405622" y="591917"/>
            <a:ext cx="7128105" cy="400110"/>
          </a:xfrm>
          <a:prstGeom prst="rect">
            <a:avLst/>
          </a:prstGeom>
        </p:spPr>
        <p:txBody>
          <a:bodyPr wrap="none">
            <a:spAutoFit/>
          </a:bodyPr>
          <a:lstStyle/>
          <a:p>
            <a:pPr lvl="0" eaLnBrk="0" fontAlgn="base" hangingPunct="0">
              <a:spcBef>
                <a:spcPct val="0"/>
              </a:spcBef>
              <a:spcAft>
                <a:spcPct val="0"/>
              </a:spcAft>
              <a:defRPr/>
            </a:pPr>
            <a:r>
              <a:rPr lang="en-US" sz="2000" b="1" dirty="0">
                <a:latin typeface="Calibri" panose="020F0502020204030204" pitchFamily="34" charset="0"/>
                <a:cs typeface="Calibri" panose="020F0502020204030204" pitchFamily="34" charset="0"/>
              </a:rPr>
              <a:t>Description of the incident: </a:t>
            </a:r>
            <a:r>
              <a:rPr lang="en-US" sz="1600" b="1" dirty="0">
                <a:solidFill>
                  <a:schemeClr val="accent1"/>
                </a:solidFill>
                <a:latin typeface="Calibri" panose="020F0502020204030204" pitchFamily="34" charset="0"/>
                <a:cs typeface="Calibri" panose="020F0502020204030204" pitchFamily="34" charset="0"/>
              </a:rPr>
              <a:t>(Read the guidance in foot notes of each slide) </a:t>
            </a:r>
          </a:p>
        </p:txBody>
      </p:sp>
    </p:spTree>
    <p:extLst>
      <p:ext uri="{BB962C8B-B14F-4D97-AF65-F5344CB8AC3E}">
        <p14:creationId xmlns:p14="http://schemas.microsoft.com/office/powerpoint/2010/main" val="12845556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CE45F78-3908-4D1A-82F1-C1ADC42E3FB1}"/>
              </a:ext>
            </a:extLst>
          </p:cNvPr>
          <p:cNvSpPr>
            <a:spLocks noGrp="1"/>
          </p:cNvSpPr>
          <p:nvPr>
            <p:ph type="title"/>
          </p:nvPr>
        </p:nvSpPr>
        <p:spPr>
          <a:xfrm>
            <a:off x="190919" y="0"/>
            <a:ext cx="12001081" cy="453582"/>
          </a:xfrm>
          <a:solidFill>
            <a:srgbClr val="FFC91D"/>
          </a:solidFill>
        </p:spPr>
        <p:txBody>
          <a:bodyPr>
            <a:normAutofit fontScale="90000"/>
          </a:bodyPr>
          <a:lstStyle/>
          <a:p>
            <a:pPr algn="ctr"/>
            <a:br>
              <a:rPr lang="en-GB" sz="2200" b="1" dirty="0">
                <a:solidFill>
                  <a:srgbClr val="00B050"/>
                </a:solidFill>
                <a:ea typeface="MS PGothic" pitchFamily="34" charset="-128"/>
              </a:rPr>
            </a:br>
            <a:br>
              <a:rPr lang="en-GB" sz="2200" b="1" dirty="0">
                <a:solidFill>
                  <a:srgbClr val="00B050"/>
                </a:solidFill>
                <a:ea typeface="MS PGothic" pitchFamily="34" charset="-128"/>
              </a:rPr>
            </a:br>
            <a:r>
              <a:rPr lang="en-GB" sz="2700" b="1" dirty="0">
                <a:solidFill>
                  <a:srgbClr val="00B050"/>
                </a:solidFill>
                <a:ea typeface="MS PGothic" pitchFamily="34" charset="-128"/>
              </a:rPr>
              <a:t>Incident Number, Incident Date &amp; Main Contractor Name</a:t>
            </a:r>
            <a:br>
              <a:rPr lang="en-GB" sz="2200" b="1" dirty="0">
                <a:solidFill>
                  <a:srgbClr val="00B050"/>
                </a:solidFill>
                <a:ea typeface="MS PGothic" pitchFamily="34" charset="-128"/>
              </a:rPr>
            </a:br>
            <a:endParaRPr lang="en-US" dirty="0"/>
          </a:p>
        </p:txBody>
      </p:sp>
      <p:pic>
        <p:nvPicPr>
          <p:cNvPr id="2" name="Picture 1">
            <a:extLst>
              <a:ext uri="{FF2B5EF4-FFF2-40B4-BE49-F238E27FC236}">
                <a16:creationId xmlns:a16="http://schemas.microsoft.com/office/drawing/2014/main" id="{49C83480-07FA-41ED-8967-2820327476A1}"/>
              </a:ext>
            </a:extLst>
          </p:cNvPr>
          <p:cNvPicPr>
            <a:picLocks noChangeAspect="1"/>
          </p:cNvPicPr>
          <p:nvPr/>
        </p:nvPicPr>
        <p:blipFill>
          <a:blip r:embed="rId3"/>
          <a:stretch>
            <a:fillRect/>
          </a:stretch>
        </p:blipFill>
        <p:spPr>
          <a:xfrm>
            <a:off x="3084431" y="6498069"/>
            <a:ext cx="5590517" cy="377985"/>
          </a:xfrm>
          <a:prstGeom prst="rect">
            <a:avLst/>
          </a:prstGeom>
        </p:spPr>
      </p:pic>
      <p:sp>
        <p:nvSpPr>
          <p:cNvPr id="4" name="Rectangle 3">
            <a:extLst>
              <a:ext uri="{FF2B5EF4-FFF2-40B4-BE49-F238E27FC236}">
                <a16:creationId xmlns:a16="http://schemas.microsoft.com/office/drawing/2014/main" id="{2D9EBC9E-B814-4FD9-A89C-72FD5B920201}"/>
              </a:ext>
            </a:extLst>
          </p:cNvPr>
          <p:cNvSpPr/>
          <p:nvPr/>
        </p:nvSpPr>
        <p:spPr>
          <a:xfrm>
            <a:off x="483220" y="591917"/>
            <a:ext cx="8292790" cy="400110"/>
          </a:xfrm>
          <a:prstGeom prst="rect">
            <a:avLst/>
          </a:prstGeom>
        </p:spPr>
        <p:txBody>
          <a:bodyPr wrap="square">
            <a:spAutoFit/>
          </a:bodyPr>
          <a:lstStyle/>
          <a:p>
            <a:pPr lvl="0" eaLnBrk="0" fontAlgn="base" hangingPunct="0">
              <a:spcBef>
                <a:spcPct val="0"/>
              </a:spcBef>
              <a:spcAft>
                <a:spcPct val="0"/>
              </a:spcAft>
            </a:pPr>
            <a:r>
              <a:rPr lang="en-US" sz="2000" b="1" dirty="0">
                <a:latin typeface="Calibri" panose="020F0502020204030204" pitchFamily="34" charset="0"/>
                <a:cs typeface="Calibri" panose="020F0502020204030204" pitchFamily="34" charset="0"/>
              </a:rPr>
              <a:t>Photographs, diagrams &amp; sketches </a:t>
            </a:r>
            <a:r>
              <a:rPr lang="en-US" sz="1600" b="1" dirty="0">
                <a:solidFill>
                  <a:schemeClr val="accent1"/>
                </a:solidFill>
                <a:latin typeface="Calibri" panose="020F0502020204030204" pitchFamily="34" charset="0"/>
                <a:cs typeface="Calibri" panose="020F0502020204030204" pitchFamily="34" charset="0"/>
              </a:rPr>
              <a:t>(Including people position):</a:t>
            </a:r>
          </a:p>
        </p:txBody>
      </p:sp>
    </p:spTree>
    <p:extLst>
      <p:ext uri="{BB962C8B-B14F-4D97-AF65-F5344CB8AC3E}">
        <p14:creationId xmlns:p14="http://schemas.microsoft.com/office/powerpoint/2010/main" val="1252605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26655C5906BC345BE36D3E92AA5827E" ma:contentTypeVersion="5" ma:contentTypeDescription="Create a new document." ma:contentTypeScope="" ma:versionID="6870c65ab8c8336b6ebd4435727fb199">
  <xsd:schema xmlns:xsd="http://www.w3.org/2001/XMLSchema" xmlns:xs="http://www.w3.org/2001/XMLSchema" xmlns:p="http://schemas.microsoft.com/office/2006/metadata/properties" xmlns:ns1="http://schemas.microsoft.com/sharepoint/v3" xmlns:ns2="9d51eac6-a7d5-47f5-a119-63d146adb134" targetNamespace="http://schemas.microsoft.com/office/2006/metadata/properties" ma:root="true" ma:fieldsID="583d4c3cb9818ee969a664e99fb67258" ns1:_="" ns2:_="">
    <xsd:import namespace="http://schemas.microsoft.com/sharepoint/v3"/>
    <xsd:import namespace="9d51eac6-a7d5-47f5-a119-63d146adb13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2.xml><?xml version="1.0" encoding="utf-8"?>
<ds:datastoreItem xmlns:ds="http://schemas.openxmlformats.org/officeDocument/2006/customXml" ds:itemID="{ECEB1FCF-0E89-482E-A62E-598FF58845D8}">
  <ds:schemaRefs>
    <ds:schemaRef ds:uri="http://schemas.microsoft.com/office/2006/documentManagement/types"/>
    <ds:schemaRef ds:uri="http://www.w3.org/XML/1998/namespace"/>
    <ds:schemaRef ds:uri="http://schemas.microsoft.com/office/infopath/2007/PartnerControls"/>
    <ds:schemaRef ds:uri="9d51eac6-a7d5-47f5-a119-63d146adb134"/>
    <ds:schemaRef ds:uri="http://schemas.microsoft.com/office/2006/metadata/properties"/>
    <ds:schemaRef ds:uri="http://purl.org/dc/terms/"/>
    <ds:schemaRef ds:uri="http://schemas.microsoft.com/sharepoint/v3"/>
    <ds:schemaRef ds:uri="http://purl.org/dc/elements/1.1/"/>
    <ds:schemaRef ds:uri="http://schemas.openxmlformats.org/package/2006/metadata/core-properties"/>
    <ds:schemaRef ds:uri="http://purl.org/dc/dcmitype/"/>
  </ds:schemaRefs>
</ds:datastoreItem>
</file>

<file path=customXml/itemProps3.xml><?xml version="1.0" encoding="utf-8"?>
<ds:datastoreItem xmlns:ds="http://schemas.openxmlformats.org/officeDocument/2006/customXml" ds:itemID="{EA66093D-AEFE-4126-B35B-65AF9A48E9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d51eac6-a7d5-47f5-a119-63d146adb13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TM02892315[[fn=Wisp]]</Template>
  <TotalTime>3620</TotalTime>
  <Words>4882</Words>
  <Application>Microsoft Office PowerPoint</Application>
  <PresentationFormat>Widescreen</PresentationFormat>
  <Paragraphs>668</Paragraphs>
  <Slides>30</Slides>
  <Notes>28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Arial Black</vt:lpstr>
      <vt:lpstr>Biondi</vt:lpstr>
      <vt:lpstr>Calibri</vt:lpstr>
      <vt:lpstr>Calibri Light</vt:lpstr>
      <vt:lpstr>Georgia</vt:lpstr>
      <vt:lpstr>Roboto</vt:lpstr>
      <vt:lpstr>Tahoma</vt:lpstr>
      <vt:lpstr>Times New Roman</vt:lpstr>
      <vt:lpstr>Wingdings</vt:lpstr>
      <vt:lpstr>Office Theme</vt:lpstr>
      <vt:lpstr>HSE Incident Investigation guidance notes</vt:lpstr>
      <vt:lpstr>Process Flow For Incident Investigations</vt:lpstr>
      <vt:lpstr>  HSE Incident Investigation Guidance Notes </vt:lpstr>
      <vt:lpstr>HSE Incident Investigation Guidance Notes</vt:lpstr>
      <vt:lpstr>PowerPoint Presentation</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vt:lpstr>
      <vt:lpstr>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  Incident Number, Incident Date &amp; Main Contractor Name </vt:lpstr>
      <vt:lpstr>PowerPoint Presentation</vt:lpstr>
      <vt:lpstr>   Management self audit   </vt:lpstr>
      <vt:lpstr>  Incident Number, Incident Date &amp; Main Contractor Name </vt:lpstr>
      <vt:lpstr>  Incident Number, Incident Date &amp; Main Contractor Name </vt:lpstr>
      <vt:lpstr>  Incident Number, Incident Date &amp; Main Contractor Name </vt:lpstr>
      <vt:lpstr>Incident Number, Incident Date &amp; Main Contractor Name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Balushi, Sumaiya MSE36</cp:lastModifiedBy>
  <cp:revision>238</cp:revision>
  <dcterms:created xsi:type="dcterms:W3CDTF">2018-09-24T07:27:56Z</dcterms:created>
  <dcterms:modified xsi:type="dcterms:W3CDTF">2022-11-21T03:33:03Z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0x010100E26655C5906BC345BE36D3E92AA5827E</vt:lpwstr>
  </property>
</Properties>
</file>